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0"/>
  </p:notesMasterIdLst>
  <p:handoutMasterIdLst>
    <p:handoutMasterId r:id="rId41"/>
  </p:handoutMasterIdLst>
  <p:sldIdLst>
    <p:sldId id="555" r:id="rId2"/>
    <p:sldId id="410" r:id="rId3"/>
    <p:sldId id="759" r:id="rId4"/>
    <p:sldId id="871" r:id="rId5"/>
    <p:sldId id="760" r:id="rId6"/>
    <p:sldId id="786" r:id="rId7"/>
    <p:sldId id="764" r:id="rId8"/>
    <p:sldId id="853" r:id="rId9"/>
    <p:sldId id="852" r:id="rId10"/>
    <p:sldId id="718" r:id="rId11"/>
    <p:sldId id="728" r:id="rId12"/>
    <p:sldId id="804" r:id="rId13"/>
    <p:sldId id="872" r:id="rId14"/>
    <p:sldId id="769" r:id="rId15"/>
    <p:sldId id="873" r:id="rId16"/>
    <p:sldId id="801" r:id="rId17"/>
    <p:sldId id="791" r:id="rId18"/>
    <p:sldId id="797" r:id="rId19"/>
    <p:sldId id="719" r:id="rId20"/>
    <p:sldId id="863" r:id="rId21"/>
    <p:sldId id="865" r:id="rId22"/>
    <p:sldId id="874" r:id="rId23"/>
    <p:sldId id="876" r:id="rId24"/>
    <p:sldId id="875" r:id="rId25"/>
    <p:sldId id="775" r:id="rId26"/>
    <p:sldId id="856" r:id="rId27"/>
    <p:sldId id="861" r:id="rId28"/>
    <p:sldId id="785" r:id="rId29"/>
    <p:sldId id="848" r:id="rId30"/>
    <p:sldId id="793" r:id="rId31"/>
    <p:sldId id="794" r:id="rId32"/>
    <p:sldId id="795" r:id="rId33"/>
    <p:sldId id="723" r:id="rId34"/>
    <p:sldId id="732" r:id="rId35"/>
    <p:sldId id="724" r:id="rId36"/>
    <p:sldId id="755" r:id="rId37"/>
    <p:sldId id="866" r:id="rId38"/>
    <p:sldId id="849" r:id="rId39"/>
  </p:sldIdLst>
  <p:sldSz cx="9144000" cy="6858000" type="screen4x3"/>
  <p:notesSz cx="9942513" cy="6761163"/>
  <p:defaultTextStyle>
    <a:defPPr>
      <a:defRPr lang="tr-TR"/>
    </a:defPPr>
    <a:lvl1pPr algn="ctr" rtl="0" eaLnBrk="0" fontAlgn="base" hangingPunct="0">
      <a:spcBef>
        <a:spcPct val="0"/>
      </a:spcBef>
      <a:spcAft>
        <a:spcPct val="0"/>
      </a:spcAft>
      <a:defRPr sz="1200" kern="1200">
        <a:solidFill>
          <a:schemeClr val="bg1"/>
        </a:solidFill>
        <a:latin typeface="Arial" pitchFamily="34" charset="0"/>
        <a:ea typeface="+mn-ea"/>
        <a:cs typeface="+mn-cs"/>
      </a:defRPr>
    </a:lvl1pPr>
    <a:lvl2pPr marL="457200" algn="ctr" rtl="0" eaLnBrk="0" fontAlgn="base" hangingPunct="0">
      <a:spcBef>
        <a:spcPct val="0"/>
      </a:spcBef>
      <a:spcAft>
        <a:spcPct val="0"/>
      </a:spcAft>
      <a:defRPr sz="1200" kern="1200">
        <a:solidFill>
          <a:schemeClr val="bg1"/>
        </a:solidFill>
        <a:latin typeface="Arial" pitchFamily="34" charset="0"/>
        <a:ea typeface="+mn-ea"/>
        <a:cs typeface="+mn-cs"/>
      </a:defRPr>
    </a:lvl2pPr>
    <a:lvl3pPr marL="914400" algn="ctr" rtl="0" eaLnBrk="0" fontAlgn="base" hangingPunct="0">
      <a:spcBef>
        <a:spcPct val="0"/>
      </a:spcBef>
      <a:spcAft>
        <a:spcPct val="0"/>
      </a:spcAft>
      <a:defRPr sz="1200" kern="1200">
        <a:solidFill>
          <a:schemeClr val="bg1"/>
        </a:solidFill>
        <a:latin typeface="Arial" pitchFamily="34" charset="0"/>
        <a:ea typeface="+mn-ea"/>
        <a:cs typeface="+mn-cs"/>
      </a:defRPr>
    </a:lvl3pPr>
    <a:lvl4pPr marL="1371600" algn="ctr" rtl="0" eaLnBrk="0" fontAlgn="base" hangingPunct="0">
      <a:spcBef>
        <a:spcPct val="0"/>
      </a:spcBef>
      <a:spcAft>
        <a:spcPct val="0"/>
      </a:spcAft>
      <a:defRPr sz="1200" kern="1200">
        <a:solidFill>
          <a:schemeClr val="bg1"/>
        </a:solidFill>
        <a:latin typeface="Arial" pitchFamily="34" charset="0"/>
        <a:ea typeface="+mn-ea"/>
        <a:cs typeface="+mn-cs"/>
      </a:defRPr>
    </a:lvl4pPr>
    <a:lvl5pPr marL="1828800" algn="ctr" rtl="0" eaLnBrk="0" fontAlgn="base" hangingPunct="0">
      <a:spcBef>
        <a:spcPct val="0"/>
      </a:spcBef>
      <a:spcAft>
        <a:spcPct val="0"/>
      </a:spcAft>
      <a:defRPr sz="1200" kern="1200">
        <a:solidFill>
          <a:schemeClr val="bg1"/>
        </a:solidFill>
        <a:latin typeface="Arial" pitchFamily="34" charset="0"/>
        <a:ea typeface="+mn-ea"/>
        <a:cs typeface="+mn-cs"/>
      </a:defRPr>
    </a:lvl5pPr>
    <a:lvl6pPr marL="2286000" algn="l" defTabSz="914400" rtl="0" eaLnBrk="1" latinLnBrk="0" hangingPunct="1">
      <a:defRPr sz="1200" kern="1200">
        <a:solidFill>
          <a:schemeClr val="bg1"/>
        </a:solidFill>
        <a:latin typeface="Arial" pitchFamily="34" charset="0"/>
        <a:ea typeface="+mn-ea"/>
        <a:cs typeface="+mn-cs"/>
      </a:defRPr>
    </a:lvl6pPr>
    <a:lvl7pPr marL="2743200" algn="l" defTabSz="914400" rtl="0" eaLnBrk="1" latinLnBrk="0" hangingPunct="1">
      <a:defRPr sz="1200" kern="1200">
        <a:solidFill>
          <a:schemeClr val="bg1"/>
        </a:solidFill>
        <a:latin typeface="Arial" pitchFamily="34" charset="0"/>
        <a:ea typeface="+mn-ea"/>
        <a:cs typeface="+mn-cs"/>
      </a:defRPr>
    </a:lvl7pPr>
    <a:lvl8pPr marL="3200400" algn="l" defTabSz="914400" rtl="0" eaLnBrk="1" latinLnBrk="0" hangingPunct="1">
      <a:defRPr sz="1200" kern="1200">
        <a:solidFill>
          <a:schemeClr val="bg1"/>
        </a:solidFill>
        <a:latin typeface="Arial" pitchFamily="34" charset="0"/>
        <a:ea typeface="+mn-ea"/>
        <a:cs typeface="+mn-cs"/>
      </a:defRPr>
    </a:lvl8pPr>
    <a:lvl9pPr marL="3657600" algn="l" defTabSz="914400" rtl="0" eaLnBrk="1" latinLnBrk="0" hangingPunct="1">
      <a:defRPr sz="1200" kern="1200">
        <a:solidFill>
          <a:schemeClr val="bg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3300"/>
    <a:srgbClr val="333399"/>
    <a:srgbClr val="6666FF"/>
    <a:srgbClr val="66FF33"/>
    <a:srgbClr val="66FF66"/>
    <a:srgbClr val="FF66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4" autoAdjust="0"/>
    <p:restoredTop sz="94088" autoAdjust="0"/>
  </p:normalViewPr>
  <p:slideViewPr>
    <p:cSldViewPr>
      <p:cViewPr>
        <p:scale>
          <a:sx n="70" d="100"/>
          <a:sy n="70" d="100"/>
        </p:scale>
        <p:origin x="-1272" y="-78"/>
      </p:cViewPr>
      <p:guideLst>
        <p:guide orient="horz" pos="2387"/>
        <p:guide orient="horz" pos="391"/>
        <p:guide orient="horz" pos="4247"/>
        <p:guide orient="horz" pos="3974"/>
        <p:guide pos="521"/>
        <p:guide pos="5239"/>
        <p:guide pos="3717"/>
        <p:guide pos="1519"/>
      </p:guideLst>
    </p:cSldViewPr>
  </p:slideViewPr>
  <p:outlineViewPr>
    <p:cViewPr>
      <p:scale>
        <a:sx n="70" d="100"/>
        <a:sy n="70"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74" d="100"/>
          <a:sy n="74" d="100"/>
        </p:scale>
        <p:origin x="-90" y="-192"/>
      </p:cViewPr>
      <p:guideLst>
        <p:guide orient="horz" pos="2131"/>
        <p:guide pos="3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4307100" cy="338976"/>
          </a:xfrm>
          <a:prstGeom prst="rect">
            <a:avLst/>
          </a:prstGeom>
          <a:noFill/>
          <a:ln w="9525">
            <a:noFill/>
            <a:miter lim="800000"/>
            <a:headEnd/>
            <a:tailEnd/>
          </a:ln>
          <a:effectLst/>
        </p:spPr>
        <p:txBody>
          <a:bodyPr vert="horz" wrap="square" lIns="92011" tIns="46006" rIns="92011" bIns="46006" numCol="1" anchor="t" anchorCtr="0" compatLnSpc="1">
            <a:prstTxWarp prst="textNoShape">
              <a:avLst/>
            </a:prstTxWarp>
          </a:bodyPr>
          <a:lstStyle>
            <a:lvl1pPr algn="l" eaLnBrk="1" hangingPunct="1">
              <a:lnSpc>
                <a:spcPct val="90000"/>
              </a:lnSpc>
              <a:spcBef>
                <a:spcPct val="20000"/>
              </a:spcBef>
              <a:defRPr>
                <a:solidFill>
                  <a:schemeClr val="tx1"/>
                </a:solidFill>
                <a:latin typeface="Times New Roman" pitchFamily="18" charset="0"/>
              </a:defRPr>
            </a:lvl1pPr>
          </a:lstStyle>
          <a:p>
            <a:pPr>
              <a:defRPr/>
            </a:pPr>
            <a:endParaRPr lang="tr-TR"/>
          </a:p>
        </p:txBody>
      </p:sp>
      <p:sp>
        <p:nvSpPr>
          <p:cNvPr id="10243" name="Rectangle 3"/>
          <p:cNvSpPr>
            <a:spLocks noGrp="1" noChangeArrowheads="1"/>
          </p:cNvSpPr>
          <p:nvPr>
            <p:ph type="dt" sz="quarter" idx="1"/>
          </p:nvPr>
        </p:nvSpPr>
        <p:spPr bwMode="auto">
          <a:xfrm>
            <a:off x="5635413" y="0"/>
            <a:ext cx="4307100" cy="338976"/>
          </a:xfrm>
          <a:prstGeom prst="rect">
            <a:avLst/>
          </a:prstGeom>
          <a:noFill/>
          <a:ln w="9525">
            <a:noFill/>
            <a:miter lim="800000"/>
            <a:headEnd/>
            <a:tailEnd/>
          </a:ln>
          <a:effectLst/>
        </p:spPr>
        <p:txBody>
          <a:bodyPr vert="horz" wrap="square" lIns="92011" tIns="46006" rIns="92011" bIns="46006" numCol="1" anchor="t" anchorCtr="0" compatLnSpc="1">
            <a:prstTxWarp prst="textNoShape">
              <a:avLst/>
            </a:prstTxWarp>
          </a:bodyPr>
          <a:lstStyle>
            <a:lvl1pPr algn="r" eaLnBrk="1" hangingPunct="1">
              <a:lnSpc>
                <a:spcPct val="90000"/>
              </a:lnSpc>
              <a:spcBef>
                <a:spcPct val="20000"/>
              </a:spcBef>
              <a:defRPr>
                <a:solidFill>
                  <a:schemeClr val="tx1"/>
                </a:solidFill>
                <a:latin typeface="Times New Roman" pitchFamily="18" charset="0"/>
              </a:defRPr>
            </a:lvl1pPr>
          </a:lstStyle>
          <a:p>
            <a:pPr>
              <a:defRPr/>
            </a:pPr>
            <a:endParaRPr lang="tr-TR"/>
          </a:p>
        </p:txBody>
      </p:sp>
      <p:sp>
        <p:nvSpPr>
          <p:cNvPr id="10244" name="Rectangle 4"/>
          <p:cNvSpPr>
            <a:spLocks noGrp="1" noChangeArrowheads="1"/>
          </p:cNvSpPr>
          <p:nvPr>
            <p:ph type="ftr" sz="quarter" idx="2"/>
          </p:nvPr>
        </p:nvSpPr>
        <p:spPr bwMode="auto">
          <a:xfrm>
            <a:off x="0" y="6422187"/>
            <a:ext cx="4307100" cy="338976"/>
          </a:xfrm>
          <a:prstGeom prst="rect">
            <a:avLst/>
          </a:prstGeom>
          <a:noFill/>
          <a:ln w="9525">
            <a:noFill/>
            <a:miter lim="800000"/>
            <a:headEnd/>
            <a:tailEnd/>
          </a:ln>
          <a:effectLst/>
        </p:spPr>
        <p:txBody>
          <a:bodyPr vert="horz" wrap="square" lIns="92011" tIns="46006" rIns="92011" bIns="46006" numCol="1" anchor="b" anchorCtr="0" compatLnSpc="1">
            <a:prstTxWarp prst="textNoShape">
              <a:avLst/>
            </a:prstTxWarp>
          </a:bodyPr>
          <a:lstStyle>
            <a:lvl1pPr algn="l" eaLnBrk="1" hangingPunct="1">
              <a:lnSpc>
                <a:spcPct val="90000"/>
              </a:lnSpc>
              <a:spcBef>
                <a:spcPct val="20000"/>
              </a:spcBef>
              <a:defRPr>
                <a:solidFill>
                  <a:schemeClr val="tx1"/>
                </a:solidFill>
                <a:latin typeface="Times New Roman" pitchFamily="18" charset="0"/>
              </a:defRPr>
            </a:lvl1pPr>
          </a:lstStyle>
          <a:p>
            <a:pPr>
              <a:defRPr/>
            </a:pPr>
            <a:endParaRPr lang="tr-TR"/>
          </a:p>
        </p:txBody>
      </p:sp>
      <p:sp>
        <p:nvSpPr>
          <p:cNvPr id="10245" name="Rectangle 5"/>
          <p:cNvSpPr>
            <a:spLocks noGrp="1" noChangeArrowheads="1"/>
          </p:cNvSpPr>
          <p:nvPr>
            <p:ph type="sldNum" sz="quarter" idx="3"/>
          </p:nvPr>
        </p:nvSpPr>
        <p:spPr bwMode="auto">
          <a:xfrm>
            <a:off x="5635413" y="6422187"/>
            <a:ext cx="4307100" cy="338976"/>
          </a:xfrm>
          <a:prstGeom prst="rect">
            <a:avLst/>
          </a:prstGeom>
          <a:noFill/>
          <a:ln w="9525">
            <a:noFill/>
            <a:miter lim="800000"/>
            <a:headEnd/>
            <a:tailEnd/>
          </a:ln>
          <a:effectLst/>
        </p:spPr>
        <p:txBody>
          <a:bodyPr vert="horz" wrap="square" lIns="92011" tIns="46006" rIns="92011" bIns="46006" numCol="1" anchor="b" anchorCtr="0" compatLnSpc="1">
            <a:prstTxWarp prst="textNoShape">
              <a:avLst/>
            </a:prstTxWarp>
          </a:bodyPr>
          <a:lstStyle>
            <a:lvl1pPr algn="r" eaLnBrk="1" hangingPunct="1">
              <a:lnSpc>
                <a:spcPct val="90000"/>
              </a:lnSpc>
              <a:spcBef>
                <a:spcPct val="20000"/>
              </a:spcBef>
              <a:defRPr>
                <a:solidFill>
                  <a:schemeClr val="tx1"/>
                </a:solidFill>
                <a:latin typeface="Times New Roman" pitchFamily="18" charset="0"/>
              </a:defRPr>
            </a:lvl1pPr>
          </a:lstStyle>
          <a:p>
            <a:pPr>
              <a:defRPr/>
            </a:pPr>
            <a:fld id="{73DF07AD-9AE6-4B0B-B210-940AD88CE913}" type="slidenum">
              <a:rPr lang="tr-TR"/>
              <a:pPr>
                <a:defRPr/>
              </a:pPr>
              <a:t>‹#›</a:t>
            </a:fld>
            <a:endParaRPr lang="tr-TR"/>
          </a:p>
        </p:txBody>
      </p:sp>
    </p:spTree>
    <p:extLst>
      <p:ext uri="{BB962C8B-B14F-4D97-AF65-F5344CB8AC3E}">
        <p14:creationId xmlns:p14="http://schemas.microsoft.com/office/powerpoint/2010/main" val="27119706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4307100" cy="338976"/>
          </a:xfrm>
          <a:prstGeom prst="rect">
            <a:avLst/>
          </a:prstGeom>
          <a:noFill/>
          <a:ln w="9525">
            <a:noFill/>
            <a:miter lim="800000"/>
            <a:headEnd/>
            <a:tailEnd/>
          </a:ln>
          <a:effectLst/>
        </p:spPr>
        <p:txBody>
          <a:bodyPr vert="horz" wrap="square" lIns="92011" tIns="46006" rIns="92011" bIns="46006" numCol="1" anchor="t" anchorCtr="0" compatLnSpc="1">
            <a:prstTxWarp prst="textNoShape">
              <a:avLst/>
            </a:prstTxWarp>
          </a:bodyPr>
          <a:lstStyle>
            <a:lvl1pPr algn="l" eaLnBrk="1" hangingPunct="1">
              <a:defRPr>
                <a:solidFill>
                  <a:schemeClr val="tx1"/>
                </a:solidFill>
                <a:latin typeface="Times New Roman" pitchFamily="18" charset="0"/>
              </a:defRPr>
            </a:lvl1pPr>
          </a:lstStyle>
          <a:p>
            <a:pPr>
              <a:defRPr/>
            </a:pPr>
            <a:endParaRPr lang="tr-TR"/>
          </a:p>
        </p:txBody>
      </p:sp>
      <p:sp>
        <p:nvSpPr>
          <p:cNvPr id="152579" name="Rectangle 3"/>
          <p:cNvSpPr>
            <a:spLocks noGrp="1" noChangeArrowheads="1"/>
          </p:cNvSpPr>
          <p:nvPr>
            <p:ph type="dt" idx="1"/>
          </p:nvPr>
        </p:nvSpPr>
        <p:spPr bwMode="auto">
          <a:xfrm>
            <a:off x="5633080" y="0"/>
            <a:ext cx="4307098" cy="338976"/>
          </a:xfrm>
          <a:prstGeom prst="rect">
            <a:avLst/>
          </a:prstGeom>
          <a:noFill/>
          <a:ln w="9525">
            <a:noFill/>
            <a:miter lim="800000"/>
            <a:headEnd/>
            <a:tailEnd/>
          </a:ln>
          <a:effectLst/>
        </p:spPr>
        <p:txBody>
          <a:bodyPr vert="horz" wrap="square" lIns="92011" tIns="46006" rIns="92011" bIns="46006" numCol="1" anchor="t" anchorCtr="0" compatLnSpc="1">
            <a:prstTxWarp prst="textNoShape">
              <a:avLst/>
            </a:prstTxWarp>
          </a:bodyPr>
          <a:lstStyle>
            <a:lvl1pPr algn="r" eaLnBrk="1" hangingPunct="1">
              <a:defRPr>
                <a:solidFill>
                  <a:schemeClr val="tx1"/>
                </a:solidFill>
                <a:latin typeface="Times New Roman" pitchFamily="18" charset="0"/>
              </a:defRPr>
            </a:lvl1pPr>
          </a:lstStyle>
          <a:p>
            <a:pPr>
              <a:defRPr/>
            </a:pPr>
            <a:endParaRPr lang="tr-TR"/>
          </a:p>
        </p:txBody>
      </p:sp>
      <p:sp>
        <p:nvSpPr>
          <p:cNvPr id="40964" name="Rectangle 4"/>
          <p:cNvSpPr>
            <a:spLocks noGrp="1" noRot="1" noChangeAspect="1" noChangeArrowheads="1" noTextEdit="1"/>
          </p:cNvSpPr>
          <p:nvPr>
            <p:ph type="sldImg" idx="2"/>
          </p:nvPr>
        </p:nvSpPr>
        <p:spPr bwMode="auto">
          <a:xfrm>
            <a:off x="3284538" y="508000"/>
            <a:ext cx="3378200" cy="2533650"/>
          </a:xfrm>
          <a:prstGeom prst="rect">
            <a:avLst/>
          </a:prstGeom>
          <a:noFill/>
          <a:ln w="9525">
            <a:solidFill>
              <a:srgbClr val="000000"/>
            </a:solidFill>
            <a:miter lim="800000"/>
            <a:headEnd/>
            <a:tailEnd/>
          </a:ln>
        </p:spPr>
      </p:sp>
      <p:sp>
        <p:nvSpPr>
          <p:cNvPr id="152581" name="Rectangle 5"/>
          <p:cNvSpPr>
            <a:spLocks noGrp="1" noChangeArrowheads="1"/>
          </p:cNvSpPr>
          <p:nvPr>
            <p:ph type="body" sz="quarter" idx="3"/>
          </p:nvPr>
        </p:nvSpPr>
        <p:spPr bwMode="auto">
          <a:xfrm>
            <a:off x="994485" y="3210554"/>
            <a:ext cx="7953544" cy="3043225"/>
          </a:xfrm>
          <a:prstGeom prst="rect">
            <a:avLst/>
          </a:prstGeom>
          <a:noFill/>
          <a:ln w="9525">
            <a:noFill/>
            <a:miter lim="800000"/>
            <a:headEnd/>
            <a:tailEnd/>
          </a:ln>
          <a:effectLst/>
        </p:spPr>
        <p:txBody>
          <a:bodyPr vert="horz" wrap="square" lIns="92011" tIns="46006" rIns="92011" bIns="46006"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152582" name="Rectangle 6"/>
          <p:cNvSpPr>
            <a:spLocks noGrp="1" noChangeArrowheads="1"/>
          </p:cNvSpPr>
          <p:nvPr>
            <p:ph type="ftr" sz="quarter" idx="4"/>
          </p:nvPr>
        </p:nvSpPr>
        <p:spPr bwMode="auto">
          <a:xfrm>
            <a:off x="0" y="6421108"/>
            <a:ext cx="4307100" cy="338976"/>
          </a:xfrm>
          <a:prstGeom prst="rect">
            <a:avLst/>
          </a:prstGeom>
          <a:noFill/>
          <a:ln w="9525">
            <a:noFill/>
            <a:miter lim="800000"/>
            <a:headEnd/>
            <a:tailEnd/>
          </a:ln>
          <a:effectLst/>
        </p:spPr>
        <p:txBody>
          <a:bodyPr vert="horz" wrap="square" lIns="92011" tIns="46006" rIns="92011" bIns="46006" numCol="1" anchor="b" anchorCtr="0" compatLnSpc="1">
            <a:prstTxWarp prst="textNoShape">
              <a:avLst/>
            </a:prstTxWarp>
          </a:bodyPr>
          <a:lstStyle>
            <a:lvl1pPr algn="l" eaLnBrk="1" hangingPunct="1">
              <a:defRPr>
                <a:solidFill>
                  <a:schemeClr val="tx1"/>
                </a:solidFill>
                <a:latin typeface="Times New Roman" pitchFamily="18" charset="0"/>
              </a:defRPr>
            </a:lvl1pPr>
          </a:lstStyle>
          <a:p>
            <a:pPr>
              <a:defRPr/>
            </a:pPr>
            <a:endParaRPr lang="tr-TR"/>
          </a:p>
        </p:txBody>
      </p:sp>
      <p:sp>
        <p:nvSpPr>
          <p:cNvPr id="152583" name="Rectangle 7"/>
          <p:cNvSpPr>
            <a:spLocks noGrp="1" noChangeArrowheads="1"/>
          </p:cNvSpPr>
          <p:nvPr>
            <p:ph type="sldNum" sz="quarter" idx="5"/>
          </p:nvPr>
        </p:nvSpPr>
        <p:spPr bwMode="auto">
          <a:xfrm>
            <a:off x="5633080" y="6421108"/>
            <a:ext cx="4307098" cy="338976"/>
          </a:xfrm>
          <a:prstGeom prst="rect">
            <a:avLst/>
          </a:prstGeom>
          <a:noFill/>
          <a:ln w="9525">
            <a:noFill/>
            <a:miter lim="800000"/>
            <a:headEnd/>
            <a:tailEnd/>
          </a:ln>
          <a:effectLst/>
        </p:spPr>
        <p:txBody>
          <a:bodyPr vert="horz" wrap="square" lIns="92011" tIns="46006" rIns="92011" bIns="46006" numCol="1" anchor="b" anchorCtr="0" compatLnSpc="1">
            <a:prstTxWarp prst="textNoShape">
              <a:avLst/>
            </a:prstTxWarp>
          </a:bodyPr>
          <a:lstStyle>
            <a:lvl1pPr algn="r" eaLnBrk="1" hangingPunct="1">
              <a:defRPr>
                <a:solidFill>
                  <a:schemeClr val="tx1"/>
                </a:solidFill>
                <a:latin typeface="Times New Roman" pitchFamily="18" charset="0"/>
              </a:defRPr>
            </a:lvl1pPr>
          </a:lstStyle>
          <a:p>
            <a:pPr>
              <a:defRPr/>
            </a:pPr>
            <a:fld id="{04A7CD56-37D2-46DD-AA6B-3B8EDACAEAB3}" type="slidenum">
              <a:rPr lang="tr-TR"/>
              <a:pPr>
                <a:defRPr/>
              </a:pPr>
              <a:t>‹#›</a:t>
            </a:fld>
            <a:endParaRPr lang="tr-TR"/>
          </a:p>
        </p:txBody>
      </p:sp>
    </p:spTree>
    <p:extLst>
      <p:ext uri="{BB962C8B-B14F-4D97-AF65-F5344CB8AC3E}">
        <p14:creationId xmlns:p14="http://schemas.microsoft.com/office/powerpoint/2010/main" val="401618677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36B4F21-ABC7-4144-AC1F-1F0FAB037E32}" type="slidenum">
              <a:rPr lang="tr-TR" smtClean="0"/>
              <a:pPr/>
              <a:t>1</a:t>
            </a:fld>
            <a:endParaRPr lang="tr-TR" smtClean="0"/>
          </a:p>
        </p:txBody>
      </p:sp>
      <p:sp>
        <p:nvSpPr>
          <p:cNvPr id="41987" name="Rectangle 2"/>
          <p:cNvSpPr>
            <a:spLocks noGrp="1" noRot="1" noChangeAspect="1" noChangeArrowheads="1" noTextEdit="1"/>
          </p:cNvSpPr>
          <p:nvPr>
            <p:ph type="sldImg"/>
          </p:nvPr>
        </p:nvSpPr>
        <p:spPr>
          <a:xfrm>
            <a:off x="3281363" y="508000"/>
            <a:ext cx="3381375" cy="2535238"/>
          </a:xfrm>
          <a:ln/>
        </p:spPr>
      </p:sp>
      <p:sp>
        <p:nvSpPr>
          <p:cNvPr id="41988" name="Rectangle 3"/>
          <p:cNvSpPr>
            <a:spLocks noGrp="1" noChangeArrowheads="1"/>
          </p:cNvSpPr>
          <p:nvPr>
            <p:ph type="body" idx="1"/>
          </p:nvPr>
        </p:nvSpPr>
        <p:spPr>
          <a:xfrm>
            <a:off x="1325980" y="3211634"/>
            <a:ext cx="7290554" cy="3042145"/>
          </a:xfrm>
          <a:noFill/>
          <a:ln/>
        </p:spPr>
        <p:txBody>
          <a:bodyPr/>
          <a:lstStyle/>
          <a:p>
            <a:pPr eaLnBrk="1" hangingPunct="1"/>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30F0A32-F882-4B66-BC06-B010D64EEB4A}" type="slidenum">
              <a:rPr lang="en-AU" smtClean="0"/>
              <a:pPr/>
              <a:t>5</a:t>
            </a:fld>
            <a:endParaRPr lang="en-AU" smtClean="0"/>
          </a:p>
        </p:txBody>
      </p:sp>
      <p:sp>
        <p:nvSpPr>
          <p:cNvPr id="43011" name="Rectangle 7"/>
          <p:cNvSpPr txBox="1">
            <a:spLocks noGrp="1" noChangeArrowheads="1"/>
          </p:cNvSpPr>
          <p:nvPr/>
        </p:nvSpPr>
        <p:spPr bwMode="auto">
          <a:xfrm>
            <a:off x="5635413" y="6423266"/>
            <a:ext cx="4307100" cy="337897"/>
          </a:xfrm>
          <a:prstGeom prst="rect">
            <a:avLst/>
          </a:prstGeom>
          <a:noFill/>
          <a:ln w="12700">
            <a:noFill/>
            <a:miter lim="800000"/>
            <a:headEnd type="none" w="sm" len="sm"/>
            <a:tailEnd type="none" w="sm" len="sm"/>
          </a:ln>
        </p:spPr>
        <p:txBody>
          <a:bodyPr lIns="97384" tIns="48691" rIns="97384" bIns="48691" anchor="b"/>
          <a:lstStyle/>
          <a:p>
            <a:pPr algn="r" defTabSz="971550"/>
            <a:fld id="{98268C44-19DA-4EFB-84F9-51914FBDFEE2}" type="slidenum">
              <a:rPr lang="en-AU" sz="1300">
                <a:latin typeface="Times New Roman" pitchFamily="18" charset="0"/>
              </a:rPr>
              <a:pPr algn="r" defTabSz="971550"/>
              <a:t>5</a:t>
            </a:fld>
            <a:endParaRPr lang="en-AU" sz="1300">
              <a:latin typeface="Times New Roman" pitchFamily="18" charset="0"/>
            </a:endParaRPr>
          </a:p>
        </p:txBody>
      </p:sp>
      <p:sp>
        <p:nvSpPr>
          <p:cNvPr id="43012" name="Rectangle 2"/>
          <p:cNvSpPr>
            <a:spLocks noGrp="1" noRot="1" noChangeAspect="1" noChangeArrowheads="1" noTextEdit="1"/>
          </p:cNvSpPr>
          <p:nvPr>
            <p:ph type="sldImg"/>
          </p:nvPr>
        </p:nvSpPr>
        <p:spPr>
          <a:xfrm>
            <a:off x="3281363" y="508000"/>
            <a:ext cx="3381375" cy="2535238"/>
          </a:xfrm>
          <a:ln/>
        </p:spPr>
      </p:sp>
      <p:sp>
        <p:nvSpPr>
          <p:cNvPr id="43013" name="Rectangle 3"/>
          <p:cNvSpPr>
            <a:spLocks noGrp="1" noChangeArrowheads="1"/>
          </p:cNvSpPr>
          <p:nvPr>
            <p:ph type="body" idx="1"/>
          </p:nvPr>
        </p:nvSpPr>
        <p:spPr>
          <a:xfrm>
            <a:off x="1325980" y="3210554"/>
            <a:ext cx="7290554" cy="3043225"/>
          </a:xfrm>
          <a:noFill/>
          <a:ln/>
        </p:spPr>
        <p:txBody>
          <a:bodyPr/>
          <a:lstStyle/>
          <a:p>
            <a:pPr eaLnBrk="1" hangingPunct="1"/>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ayt Görüntüsü Yer Tutucusu 1"/>
          <p:cNvSpPr>
            <a:spLocks noGrp="1" noRot="1" noChangeAspect="1" noTextEdit="1"/>
          </p:cNvSpPr>
          <p:nvPr>
            <p:ph type="sldImg"/>
          </p:nvPr>
        </p:nvSpPr>
        <p:spPr>
          <a:ln/>
        </p:spPr>
      </p:sp>
      <p:sp>
        <p:nvSpPr>
          <p:cNvPr id="120835" name="Not Yer Tutucusu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tr-TR" smtClean="0">
              <a:latin typeface="Times New Roman Tur"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ayt Görüntüsü Yer Tutucusu 1"/>
          <p:cNvSpPr>
            <a:spLocks noGrp="1" noRot="1" noChangeAspect="1" noTextEdit="1"/>
          </p:cNvSpPr>
          <p:nvPr>
            <p:ph type="sldImg"/>
          </p:nvPr>
        </p:nvSpPr>
        <p:spPr>
          <a:ln/>
        </p:spPr>
      </p:sp>
      <p:sp>
        <p:nvSpPr>
          <p:cNvPr id="134147" name="Not Yer Tutucusu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tr-TR" smtClean="0">
              <a:latin typeface="Times New Roman Tur"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8952DEB-77EE-462C-A18B-EF643DD77AD3}" type="slidenum">
              <a:rPr lang="tr-TR" smtClean="0"/>
              <a:pPr/>
              <a:t>38</a:t>
            </a:fld>
            <a:endParaRPr lang="tr-TR" smtClean="0"/>
          </a:p>
        </p:txBody>
      </p:sp>
      <p:sp>
        <p:nvSpPr>
          <p:cNvPr id="45059" name="Rectangle 2"/>
          <p:cNvSpPr>
            <a:spLocks noGrp="1" noRot="1" noChangeAspect="1" noChangeArrowheads="1" noTextEdit="1"/>
          </p:cNvSpPr>
          <p:nvPr>
            <p:ph type="sldImg"/>
          </p:nvPr>
        </p:nvSpPr>
        <p:spPr>
          <a:xfrm>
            <a:off x="3281363" y="508000"/>
            <a:ext cx="3381375" cy="2535238"/>
          </a:xfrm>
          <a:ln/>
        </p:spPr>
      </p:sp>
      <p:sp>
        <p:nvSpPr>
          <p:cNvPr id="45060" name="Rectangle 3"/>
          <p:cNvSpPr>
            <a:spLocks noGrp="1" noChangeArrowheads="1"/>
          </p:cNvSpPr>
          <p:nvPr>
            <p:ph type="body" idx="1"/>
          </p:nvPr>
        </p:nvSpPr>
        <p:spPr>
          <a:xfrm>
            <a:off x="1325980" y="3211634"/>
            <a:ext cx="7290554" cy="3042145"/>
          </a:xfrm>
          <a:noFill/>
          <a:ln/>
        </p:spPr>
        <p:txBody>
          <a:bodyPr/>
          <a:lstStyle/>
          <a:p>
            <a:pPr eaLnBrk="1" hangingPunct="1"/>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idx="1"/>
          </p:nvPr>
        </p:nvSpPr>
        <p:spPr>
          <a:xfrm>
            <a:off x="457200" y="1600200"/>
            <a:ext cx="8229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3"/>
          <p:cNvSpPr>
            <a:spLocks noGrp="1" noChangeArrowheads="1"/>
          </p:cNvSpPr>
          <p:nvPr>
            <p:ph type="dt" sz="half" idx="10"/>
          </p:nvPr>
        </p:nvSpPr>
        <p:spPr>
          <a:xfrm>
            <a:off x="87313" y="6508750"/>
            <a:ext cx="1755775" cy="457200"/>
          </a:xfrm>
          <a:prstGeom prst="rect">
            <a:avLst/>
          </a:prstGeom>
        </p:spPr>
        <p:txBody>
          <a:bodyPr/>
          <a:lstStyle>
            <a:lvl1pPr>
              <a:defRPr>
                <a:latin typeface="Arial" charset="0"/>
              </a:defRPr>
            </a:lvl1pPr>
          </a:lstStyle>
          <a:p>
            <a:pPr>
              <a:defRPr/>
            </a:pPr>
            <a:endParaRPr lang="en-AU"/>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72"/>
          <p:cNvSpPr txBox="1">
            <a:spLocks noGrp="1" noChangeArrowheads="1"/>
          </p:cNvSpPr>
          <p:nvPr userDrawn="1"/>
        </p:nvSpPr>
        <p:spPr bwMode="auto">
          <a:xfrm>
            <a:off x="7216775" y="6500813"/>
            <a:ext cx="1905000" cy="457200"/>
          </a:xfrm>
          <a:prstGeom prst="rect">
            <a:avLst/>
          </a:prstGeom>
          <a:noFill/>
          <a:ln>
            <a:noFill/>
          </a:ln>
          <a:extLst/>
        </p:spPr>
        <p:txBody>
          <a:bodyPr wrap="none" lIns="92075" tIns="46038" rIns="92075" bIns="46038" anchor="ctr"/>
          <a:lstStyle>
            <a:lvl1pPr>
              <a:defRPr sz="1200">
                <a:solidFill>
                  <a:schemeClr val="bg1"/>
                </a:solidFill>
                <a:latin typeface="Arial" charset="0"/>
              </a:defRPr>
            </a:lvl1pPr>
            <a:lvl2pPr marL="742950" indent="-285750">
              <a:defRPr sz="1200">
                <a:solidFill>
                  <a:schemeClr val="bg1"/>
                </a:solidFill>
                <a:latin typeface="Arial" charset="0"/>
              </a:defRPr>
            </a:lvl2pPr>
            <a:lvl3pPr marL="1143000" indent="-228600">
              <a:defRPr sz="1200">
                <a:solidFill>
                  <a:schemeClr val="bg1"/>
                </a:solidFill>
                <a:latin typeface="Arial" charset="0"/>
              </a:defRPr>
            </a:lvl3pPr>
            <a:lvl4pPr marL="1600200" indent="-228600">
              <a:defRPr sz="1200">
                <a:solidFill>
                  <a:schemeClr val="bg1"/>
                </a:solidFill>
                <a:latin typeface="Arial" charset="0"/>
              </a:defRPr>
            </a:lvl4pPr>
            <a:lvl5pPr marL="2057400" indent="-228600">
              <a:defRPr sz="1200">
                <a:solidFill>
                  <a:schemeClr val="bg1"/>
                </a:solidFill>
                <a:latin typeface="Arial" charset="0"/>
              </a:defRPr>
            </a:lvl5pPr>
            <a:lvl6pPr marL="2514600" indent="-228600" algn="ctr" eaLnBrk="0" fontAlgn="base" hangingPunct="0">
              <a:spcBef>
                <a:spcPct val="0"/>
              </a:spcBef>
              <a:spcAft>
                <a:spcPct val="0"/>
              </a:spcAft>
              <a:defRPr sz="1200">
                <a:solidFill>
                  <a:schemeClr val="bg1"/>
                </a:solidFill>
                <a:latin typeface="Arial" charset="0"/>
              </a:defRPr>
            </a:lvl6pPr>
            <a:lvl7pPr marL="2971800" indent="-228600" algn="ctr" eaLnBrk="0" fontAlgn="base" hangingPunct="0">
              <a:spcBef>
                <a:spcPct val="0"/>
              </a:spcBef>
              <a:spcAft>
                <a:spcPct val="0"/>
              </a:spcAft>
              <a:defRPr sz="1200">
                <a:solidFill>
                  <a:schemeClr val="bg1"/>
                </a:solidFill>
                <a:latin typeface="Arial" charset="0"/>
              </a:defRPr>
            </a:lvl7pPr>
            <a:lvl8pPr marL="3429000" indent="-228600" algn="ctr" eaLnBrk="0" fontAlgn="base" hangingPunct="0">
              <a:spcBef>
                <a:spcPct val="0"/>
              </a:spcBef>
              <a:spcAft>
                <a:spcPct val="0"/>
              </a:spcAft>
              <a:defRPr sz="1200">
                <a:solidFill>
                  <a:schemeClr val="bg1"/>
                </a:solidFill>
                <a:latin typeface="Arial" charset="0"/>
              </a:defRPr>
            </a:lvl8pPr>
            <a:lvl9pPr marL="3886200" indent="-228600" algn="ctr" eaLnBrk="0" fontAlgn="base" hangingPunct="0">
              <a:spcBef>
                <a:spcPct val="0"/>
              </a:spcBef>
              <a:spcAft>
                <a:spcPct val="0"/>
              </a:spcAft>
              <a:defRPr sz="1200">
                <a:solidFill>
                  <a:schemeClr val="bg1"/>
                </a:solidFill>
                <a:latin typeface="Arial" charset="0"/>
              </a:defRPr>
            </a:lvl9pPr>
          </a:lstStyle>
          <a:p>
            <a:pPr algn="r">
              <a:defRPr/>
            </a:pPr>
            <a:fld id="{568813D2-FC75-49E3-8C01-E4AB6263EC64}" type="slidenum">
              <a:rPr lang="en-AU" sz="1400" b="1" smtClean="0"/>
              <a:pPr algn="r">
                <a:defRPr/>
              </a:pPr>
              <a:t>‹#›</a:t>
            </a:fld>
            <a:r>
              <a:rPr lang="tr-TR" sz="1400" b="1" dirty="0" smtClean="0"/>
              <a:t>/38</a:t>
            </a:r>
            <a:endParaRPr lang="en-AU" sz="1400" b="1" dirty="0" smtClean="0"/>
          </a:p>
        </p:txBody>
      </p:sp>
    </p:spTree>
  </p:cSld>
  <p:clrMapOvr>
    <a:overrideClrMapping bg1="lt1" tx1="dk1" bg2="lt2" tx2="dk2" accent1="accent1" accent2="accent2" accent3="accent3" accent4="accent4" accent5="accent5" accent6="accent6" hlink="hlink" folHlink="folHlink"/>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026" name="Rectangle 72"/>
          <p:cNvSpPr txBox="1">
            <a:spLocks noGrp="1" noChangeArrowheads="1"/>
          </p:cNvSpPr>
          <p:nvPr userDrawn="1"/>
        </p:nvSpPr>
        <p:spPr bwMode="auto">
          <a:xfrm>
            <a:off x="7216775" y="6500813"/>
            <a:ext cx="1905000" cy="457200"/>
          </a:xfrm>
          <a:prstGeom prst="rect">
            <a:avLst/>
          </a:prstGeom>
          <a:noFill/>
          <a:ln>
            <a:noFill/>
          </a:ln>
          <a:extLst/>
        </p:spPr>
        <p:txBody>
          <a:bodyPr wrap="none" lIns="92075" tIns="46038" rIns="92075" bIns="46038" anchor="ctr"/>
          <a:lstStyle>
            <a:lvl1pPr>
              <a:defRPr sz="1200">
                <a:solidFill>
                  <a:schemeClr val="bg1"/>
                </a:solidFill>
                <a:latin typeface="Arial" charset="0"/>
              </a:defRPr>
            </a:lvl1pPr>
            <a:lvl2pPr marL="742950" indent="-285750">
              <a:defRPr sz="1200">
                <a:solidFill>
                  <a:schemeClr val="bg1"/>
                </a:solidFill>
                <a:latin typeface="Arial" charset="0"/>
              </a:defRPr>
            </a:lvl2pPr>
            <a:lvl3pPr marL="1143000" indent="-228600">
              <a:defRPr sz="1200">
                <a:solidFill>
                  <a:schemeClr val="bg1"/>
                </a:solidFill>
                <a:latin typeface="Arial" charset="0"/>
              </a:defRPr>
            </a:lvl3pPr>
            <a:lvl4pPr marL="1600200" indent="-228600">
              <a:defRPr sz="1200">
                <a:solidFill>
                  <a:schemeClr val="bg1"/>
                </a:solidFill>
                <a:latin typeface="Arial" charset="0"/>
              </a:defRPr>
            </a:lvl4pPr>
            <a:lvl5pPr marL="2057400" indent="-228600">
              <a:defRPr sz="1200">
                <a:solidFill>
                  <a:schemeClr val="bg1"/>
                </a:solidFill>
                <a:latin typeface="Arial" charset="0"/>
              </a:defRPr>
            </a:lvl5pPr>
            <a:lvl6pPr marL="2514600" indent="-228600" algn="ctr" eaLnBrk="0" fontAlgn="base" hangingPunct="0">
              <a:spcBef>
                <a:spcPct val="0"/>
              </a:spcBef>
              <a:spcAft>
                <a:spcPct val="0"/>
              </a:spcAft>
              <a:defRPr sz="1200">
                <a:solidFill>
                  <a:schemeClr val="bg1"/>
                </a:solidFill>
                <a:latin typeface="Arial" charset="0"/>
              </a:defRPr>
            </a:lvl6pPr>
            <a:lvl7pPr marL="2971800" indent="-228600" algn="ctr" eaLnBrk="0" fontAlgn="base" hangingPunct="0">
              <a:spcBef>
                <a:spcPct val="0"/>
              </a:spcBef>
              <a:spcAft>
                <a:spcPct val="0"/>
              </a:spcAft>
              <a:defRPr sz="1200">
                <a:solidFill>
                  <a:schemeClr val="bg1"/>
                </a:solidFill>
                <a:latin typeface="Arial" charset="0"/>
              </a:defRPr>
            </a:lvl7pPr>
            <a:lvl8pPr marL="3429000" indent="-228600" algn="ctr" eaLnBrk="0" fontAlgn="base" hangingPunct="0">
              <a:spcBef>
                <a:spcPct val="0"/>
              </a:spcBef>
              <a:spcAft>
                <a:spcPct val="0"/>
              </a:spcAft>
              <a:defRPr sz="1200">
                <a:solidFill>
                  <a:schemeClr val="bg1"/>
                </a:solidFill>
                <a:latin typeface="Arial" charset="0"/>
              </a:defRPr>
            </a:lvl8pPr>
            <a:lvl9pPr marL="3886200" indent="-228600" algn="ctr" eaLnBrk="0" fontAlgn="base" hangingPunct="0">
              <a:spcBef>
                <a:spcPct val="0"/>
              </a:spcBef>
              <a:spcAft>
                <a:spcPct val="0"/>
              </a:spcAft>
              <a:defRPr sz="1200">
                <a:solidFill>
                  <a:schemeClr val="bg1"/>
                </a:solidFill>
                <a:latin typeface="Arial" charset="0"/>
              </a:defRPr>
            </a:lvl9pPr>
          </a:lstStyle>
          <a:p>
            <a:pPr algn="r">
              <a:defRPr/>
            </a:pPr>
            <a:fld id="{076697AB-C382-47AC-9863-1DF6A84B1328}" type="slidenum">
              <a:rPr lang="en-AU" sz="1400" b="1" smtClean="0"/>
              <a:pPr algn="r">
                <a:defRPr/>
              </a:pPr>
              <a:t>‹#›</a:t>
            </a:fld>
            <a:r>
              <a:rPr lang="tr-TR" sz="1400" b="1" dirty="0" smtClean="0"/>
              <a:t>/38</a:t>
            </a:r>
            <a:endParaRPr lang="en-AU" sz="1400" b="1" dirty="0" smtClean="0"/>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Lst>
  <p:transition spd="med"/>
  <p:hf hdr="0" ftr="0"/>
  <p:txStyles>
    <p:titleStyle>
      <a:lvl1pPr algn="ctr" rtl="0" eaLnBrk="0" fontAlgn="base" hangingPunct="0">
        <a:spcBef>
          <a:spcPct val="0"/>
        </a:spcBef>
        <a:spcAft>
          <a:spcPct val="0"/>
        </a:spcAft>
        <a:defRPr sz="2000" b="1">
          <a:solidFill>
            <a:srgbClr val="FFFF00"/>
          </a:solidFill>
          <a:latin typeface="+mj-lt"/>
          <a:ea typeface="+mj-ea"/>
          <a:cs typeface="+mj-cs"/>
        </a:defRPr>
      </a:lvl1pPr>
      <a:lvl2pPr algn="ctr" rtl="0" eaLnBrk="0" fontAlgn="base" hangingPunct="0">
        <a:spcBef>
          <a:spcPct val="0"/>
        </a:spcBef>
        <a:spcAft>
          <a:spcPct val="0"/>
        </a:spcAft>
        <a:defRPr sz="2000" b="1">
          <a:solidFill>
            <a:srgbClr val="FFFF00"/>
          </a:solidFill>
          <a:latin typeface="Arial" charset="0"/>
        </a:defRPr>
      </a:lvl2pPr>
      <a:lvl3pPr algn="ctr" rtl="0" eaLnBrk="0" fontAlgn="base" hangingPunct="0">
        <a:spcBef>
          <a:spcPct val="0"/>
        </a:spcBef>
        <a:spcAft>
          <a:spcPct val="0"/>
        </a:spcAft>
        <a:defRPr sz="2000" b="1">
          <a:solidFill>
            <a:srgbClr val="FFFF00"/>
          </a:solidFill>
          <a:latin typeface="Arial" charset="0"/>
        </a:defRPr>
      </a:lvl3pPr>
      <a:lvl4pPr algn="ctr" rtl="0" eaLnBrk="0" fontAlgn="base" hangingPunct="0">
        <a:spcBef>
          <a:spcPct val="0"/>
        </a:spcBef>
        <a:spcAft>
          <a:spcPct val="0"/>
        </a:spcAft>
        <a:defRPr sz="2000" b="1">
          <a:solidFill>
            <a:srgbClr val="FFFF00"/>
          </a:solidFill>
          <a:latin typeface="Arial" charset="0"/>
        </a:defRPr>
      </a:lvl4pPr>
      <a:lvl5pPr algn="ctr" rtl="0" eaLnBrk="0" fontAlgn="base" hangingPunct="0">
        <a:spcBef>
          <a:spcPct val="0"/>
        </a:spcBef>
        <a:spcAft>
          <a:spcPct val="0"/>
        </a:spcAft>
        <a:defRPr sz="2000" b="1">
          <a:solidFill>
            <a:srgbClr val="FFFF00"/>
          </a:solidFill>
          <a:latin typeface="Arial" charset="0"/>
        </a:defRPr>
      </a:lvl5pPr>
      <a:lvl6pPr marL="457200" algn="ctr" rtl="0" fontAlgn="base">
        <a:spcBef>
          <a:spcPct val="0"/>
        </a:spcBef>
        <a:spcAft>
          <a:spcPct val="0"/>
        </a:spcAft>
        <a:defRPr sz="2000" b="1">
          <a:solidFill>
            <a:srgbClr val="FFFF00"/>
          </a:solidFill>
          <a:latin typeface="Arial" charset="0"/>
        </a:defRPr>
      </a:lvl6pPr>
      <a:lvl7pPr marL="914400" algn="ctr" rtl="0" fontAlgn="base">
        <a:spcBef>
          <a:spcPct val="0"/>
        </a:spcBef>
        <a:spcAft>
          <a:spcPct val="0"/>
        </a:spcAft>
        <a:defRPr sz="2000" b="1">
          <a:solidFill>
            <a:srgbClr val="FFFF00"/>
          </a:solidFill>
          <a:latin typeface="Arial" charset="0"/>
        </a:defRPr>
      </a:lvl7pPr>
      <a:lvl8pPr marL="1371600" algn="ctr" rtl="0" fontAlgn="base">
        <a:spcBef>
          <a:spcPct val="0"/>
        </a:spcBef>
        <a:spcAft>
          <a:spcPct val="0"/>
        </a:spcAft>
        <a:defRPr sz="2000" b="1">
          <a:solidFill>
            <a:srgbClr val="FFFF00"/>
          </a:solidFill>
          <a:latin typeface="Arial" charset="0"/>
        </a:defRPr>
      </a:lvl8pPr>
      <a:lvl9pPr marL="1828800" algn="ctr" rtl="0" fontAlgn="base">
        <a:spcBef>
          <a:spcPct val="0"/>
        </a:spcBef>
        <a:spcAft>
          <a:spcPct val="0"/>
        </a:spcAft>
        <a:defRPr sz="2000" b="1">
          <a:solidFill>
            <a:srgbClr val="FFFF00"/>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395288" y="260350"/>
            <a:ext cx="8280400" cy="1338263"/>
          </a:xfrm>
          <a:prstGeom prst="rect">
            <a:avLst/>
          </a:prstGeom>
          <a:noFill/>
          <a:ln w="12700">
            <a:noFill/>
            <a:miter lim="800000"/>
            <a:headEnd type="none" w="sm" len="sm"/>
            <a:tailEnd type="none" w="sm" len="sm"/>
          </a:ln>
        </p:spPr>
        <p:txBody>
          <a:bodyPr>
            <a:spAutoFit/>
          </a:bodyPr>
          <a:lstStyle/>
          <a:p>
            <a:pPr>
              <a:lnSpc>
                <a:spcPct val="90000"/>
              </a:lnSpc>
              <a:spcBef>
                <a:spcPct val="50000"/>
              </a:spcBef>
              <a:defRPr/>
            </a:pPr>
            <a:r>
              <a:rPr lang="tr-TR" sz="4500" b="1" dirty="0">
                <a:latin typeface="+mn-lt"/>
              </a:rPr>
              <a:t>T</a:t>
            </a:r>
            <a:r>
              <a:rPr lang="tr-TR" sz="3200" b="1" dirty="0">
                <a:latin typeface="+mn-lt"/>
              </a:rPr>
              <a:t>ÜRK </a:t>
            </a:r>
            <a:r>
              <a:rPr lang="tr-TR" sz="4500" b="1" dirty="0">
                <a:latin typeface="+mn-lt"/>
              </a:rPr>
              <a:t>S</a:t>
            </a:r>
            <a:r>
              <a:rPr lang="tr-TR" sz="3200" b="1" dirty="0">
                <a:latin typeface="+mn-lt"/>
              </a:rPr>
              <a:t>İLAHLI </a:t>
            </a:r>
            <a:r>
              <a:rPr lang="tr-TR" sz="4500" b="1" dirty="0">
                <a:latin typeface="+mn-lt"/>
              </a:rPr>
              <a:t>K</a:t>
            </a:r>
            <a:r>
              <a:rPr lang="tr-TR" sz="3200" b="1" dirty="0">
                <a:latin typeface="+mn-lt"/>
              </a:rPr>
              <a:t>UVVETLERİ            </a:t>
            </a:r>
            <a:r>
              <a:rPr lang="tr-TR" sz="4500" b="1" dirty="0">
                <a:latin typeface="+mn-lt"/>
              </a:rPr>
              <a:t>E</a:t>
            </a:r>
            <a:r>
              <a:rPr lang="tr-TR" sz="3200" b="1" dirty="0">
                <a:latin typeface="+mn-lt"/>
              </a:rPr>
              <a:t>ĞİTİM </a:t>
            </a:r>
            <a:r>
              <a:rPr lang="tr-TR" sz="4500" b="1" dirty="0">
                <a:latin typeface="+mn-lt"/>
              </a:rPr>
              <a:t>V</a:t>
            </a:r>
            <a:r>
              <a:rPr lang="tr-TR" sz="3200" b="1" dirty="0">
                <a:latin typeface="+mn-lt"/>
              </a:rPr>
              <a:t>AKFI</a:t>
            </a:r>
            <a:endParaRPr lang="tr-TR" sz="4000" b="1" dirty="0">
              <a:latin typeface="+mn-lt"/>
            </a:endParaRPr>
          </a:p>
        </p:txBody>
      </p:sp>
      <p:sp>
        <p:nvSpPr>
          <p:cNvPr id="5123" name="Text Box 4"/>
          <p:cNvSpPr txBox="1">
            <a:spLocks noChangeArrowheads="1"/>
          </p:cNvSpPr>
          <p:nvPr/>
        </p:nvSpPr>
        <p:spPr bwMode="auto">
          <a:xfrm>
            <a:off x="1982788" y="5929313"/>
            <a:ext cx="5518150" cy="584200"/>
          </a:xfrm>
          <a:prstGeom prst="rect">
            <a:avLst/>
          </a:prstGeom>
          <a:noFill/>
          <a:ln w="12700">
            <a:noFill/>
            <a:miter lim="800000"/>
            <a:headEnd type="none" w="sm" len="sm"/>
            <a:tailEnd type="none" w="sm" len="sm"/>
          </a:ln>
        </p:spPr>
        <p:txBody>
          <a:bodyPr>
            <a:spAutoFit/>
          </a:bodyPr>
          <a:lstStyle/>
          <a:p>
            <a:pPr>
              <a:lnSpc>
                <a:spcPct val="80000"/>
              </a:lnSpc>
              <a:spcBef>
                <a:spcPct val="50000"/>
              </a:spcBef>
              <a:defRPr/>
            </a:pPr>
            <a:r>
              <a:rPr lang="tr-TR" sz="4000" b="1" dirty="0">
                <a:latin typeface="+mn-lt"/>
              </a:rPr>
              <a:t>Tanıtım Konferansı</a:t>
            </a:r>
          </a:p>
        </p:txBody>
      </p:sp>
      <p:pic>
        <p:nvPicPr>
          <p:cNvPr id="4100" name="Picture 7" descr="C:\Users\hp\Desktop\TSKEV logo.png"/>
          <p:cNvPicPr>
            <a:picLocks noChangeAspect="1" noChangeArrowheads="1"/>
          </p:cNvPicPr>
          <p:nvPr/>
        </p:nvPicPr>
        <p:blipFill>
          <a:blip r:embed="rId3" cstate="print"/>
          <a:srcRect/>
          <a:stretch>
            <a:fillRect/>
          </a:stretch>
        </p:blipFill>
        <p:spPr bwMode="auto">
          <a:xfrm>
            <a:off x="2778125" y="1628775"/>
            <a:ext cx="3162300" cy="4157663"/>
          </a:xfrm>
          <a:prstGeom prst="rect">
            <a:avLst/>
          </a:prstGeom>
          <a:noFill/>
          <a:ln w="9525">
            <a:noFill/>
            <a:miter lim="800000"/>
            <a:headEnd/>
            <a:tailEnd/>
          </a:ln>
        </p:spPr>
      </p:pic>
    </p:spTree>
  </p:cSld>
  <p:clrMapOvr>
    <a:masterClrMapping/>
  </p:clrMapOvr>
  <p:transition spd="med">
    <p:cover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79388" y="909638"/>
            <a:ext cx="8785225" cy="5688012"/>
          </a:xfrm>
          <a:prstGeom prst="rect">
            <a:avLst/>
          </a:prstGeom>
          <a:noFill/>
          <a:ln w="38100">
            <a:noFill/>
            <a:miter lim="800000"/>
            <a:headEnd/>
            <a:tailEnd/>
          </a:ln>
        </p:spPr>
        <p:txBody>
          <a:bodyPr/>
          <a:lstStyle/>
          <a:p>
            <a:pPr marL="342900" indent="-342900" algn="l" eaLnBrk="1" hangingPunct="1">
              <a:spcBef>
                <a:spcPct val="20000"/>
              </a:spcBef>
            </a:pPr>
            <a:endParaRPr lang="tr-TR" sz="4400">
              <a:latin typeface="Times New Roman" pitchFamily="18" charset="0"/>
            </a:endParaRPr>
          </a:p>
          <a:p>
            <a:pPr marL="342900" indent="-342900" algn="l" eaLnBrk="1" hangingPunct="1">
              <a:spcBef>
                <a:spcPct val="20000"/>
              </a:spcBef>
            </a:pPr>
            <a:endParaRPr lang="tr-TR" sz="4400">
              <a:latin typeface="Times New Roman" pitchFamily="18" charset="0"/>
            </a:endParaRPr>
          </a:p>
        </p:txBody>
      </p:sp>
      <p:graphicFrame>
        <p:nvGraphicFramePr>
          <p:cNvPr id="13426" name="Group 114"/>
          <p:cNvGraphicFramePr>
            <a:graphicFrameLocks noGrp="1"/>
          </p:cNvGraphicFramePr>
          <p:nvPr>
            <p:extLst>
              <p:ext uri="{D42A27DB-BD31-4B8C-83A1-F6EECF244321}">
                <p14:modId xmlns:p14="http://schemas.microsoft.com/office/powerpoint/2010/main" val="1790489042"/>
              </p:ext>
            </p:extLst>
          </p:nvPr>
        </p:nvGraphicFramePr>
        <p:xfrm>
          <a:off x="250825" y="1335088"/>
          <a:ext cx="8640763" cy="4948239"/>
        </p:xfrm>
        <a:graphic>
          <a:graphicData uri="http://schemas.openxmlformats.org/drawingml/2006/table">
            <a:tbl>
              <a:tblPr/>
              <a:tblGrid>
                <a:gridCol w="792163"/>
                <a:gridCol w="7023100"/>
                <a:gridCol w="825500"/>
              </a:tblGrid>
              <a:tr h="460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S. No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Nitelikler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rPr>
                        <a:t>Puan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Sağlık nedenleri ile bir önceki yıl yurttan ayrılıp yeni dönemde müracaat edenler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rPr>
                        <a:t>Anne ve babası kanunen boşananlar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6037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rPr>
                        <a:t>Ebeveynlerden;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60375">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rPr>
                        <a:t>a. Annesi veya babası vefat etmiş olanlar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15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60375">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rPr>
                        <a:t>b. Annesi ve babası vefat etmiş olanlar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60375">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rPr>
                        <a:t>Ailesindeki çocuklara;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58788">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rPr>
                        <a:t>a. Yüksek öğrenim gören her kardeş için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15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60375">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rPr>
                        <a:t>b. Lise ve dengi okulda okuyan her kardeş için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60375">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rPr>
                        <a:t>c. İlköğretimde okuyan her kardeş için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grpSp>
        <p:nvGrpSpPr>
          <p:cNvPr id="12332" name="Group 56"/>
          <p:cNvGrpSpPr>
            <a:grpSpLocks/>
          </p:cNvGrpSpPr>
          <p:nvPr/>
        </p:nvGrpSpPr>
        <p:grpSpPr bwMode="auto">
          <a:xfrm>
            <a:off x="1143000" y="88900"/>
            <a:ext cx="7821613" cy="1127125"/>
            <a:chOff x="720" y="56"/>
            <a:chExt cx="4927" cy="710"/>
          </a:xfrm>
        </p:grpSpPr>
        <p:sp>
          <p:nvSpPr>
            <p:cNvPr id="12334" name="Rectangle 55"/>
            <p:cNvSpPr>
              <a:spLocks noChangeArrowheads="1"/>
            </p:cNvSpPr>
            <p:nvPr/>
          </p:nvSpPr>
          <p:spPr bwMode="auto">
            <a:xfrm>
              <a:off x="720" y="56"/>
              <a:ext cx="4246" cy="710"/>
            </a:xfrm>
            <a:prstGeom prst="rect">
              <a:avLst/>
            </a:prstGeom>
            <a:noFill/>
            <a:ln w="12700">
              <a:noFill/>
              <a:miter lim="800000"/>
              <a:headEnd type="none" w="sm" len="sm"/>
              <a:tailEnd type="none" w="sm" len="sm"/>
            </a:ln>
          </p:spPr>
          <p:txBody>
            <a:bodyPr>
              <a:spAutoFit/>
            </a:bodyPr>
            <a:lstStyle/>
            <a:p>
              <a:pPr defTabSz="566738">
                <a:lnSpc>
                  <a:spcPct val="120000"/>
                </a:lnSpc>
              </a:pPr>
              <a:r>
                <a:rPr lang="tr-TR" sz="2800" b="1">
                  <a:solidFill>
                    <a:srgbClr val="FFFF00"/>
                  </a:solidFill>
                </a:rPr>
                <a:t>Öncelik Sıraları İçinde Sıralamaya Esas Alınan Öncelik Puanları</a:t>
              </a:r>
            </a:p>
          </p:txBody>
        </p:sp>
        <p:pic>
          <p:nvPicPr>
            <p:cNvPr id="12335" name="Picture 57" descr="TURK BAYRAĞI"/>
            <p:cNvPicPr>
              <a:picLocks noChangeAspect="1" noChangeArrowheads="1" noCrop="1"/>
            </p:cNvPicPr>
            <p:nvPr/>
          </p:nvPicPr>
          <p:blipFill>
            <a:blip r:embed="rId2" cstate="print"/>
            <a:srcRect/>
            <a:stretch>
              <a:fillRect/>
            </a:stretch>
          </p:blipFill>
          <p:spPr bwMode="auto">
            <a:xfrm>
              <a:off x="5174" y="210"/>
              <a:ext cx="473" cy="362"/>
            </a:xfrm>
            <a:prstGeom prst="rect">
              <a:avLst/>
            </a:prstGeom>
            <a:noFill/>
            <a:ln w="9525">
              <a:noFill/>
              <a:miter lim="800000"/>
              <a:headEnd/>
              <a:tailEnd/>
            </a:ln>
          </p:spPr>
        </p:pic>
      </p:grpSp>
      <p:pic>
        <p:nvPicPr>
          <p:cNvPr id="12333" name="Picture 7" descr="C:\Users\hp\Desktop\TSKEV logo.png"/>
          <p:cNvPicPr>
            <a:picLocks noChangeAspect="1" noChangeArrowheads="1"/>
          </p:cNvPicPr>
          <p:nvPr/>
        </p:nvPicPr>
        <p:blipFill>
          <a:blip r:embed="rId3" cstate="print"/>
          <a:srcRect/>
          <a:stretch>
            <a:fillRect/>
          </a:stretch>
        </p:blipFill>
        <p:spPr bwMode="auto">
          <a:xfrm>
            <a:off x="179388" y="60325"/>
            <a:ext cx="863600" cy="1136650"/>
          </a:xfrm>
          <a:prstGeom prst="rect">
            <a:avLst/>
          </a:prstGeom>
          <a:noFill/>
          <a:ln w="9525">
            <a:noFill/>
            <a:miter lim="800000"/>
            <a:headEnd/>
            <a:tailEnd/>
          </a:ln>
        </p:spPr>
      </p:pic>
    </p:spTree>
  </p:cSld>
  <p:clrMapOvr>
    <a:masterClrMapping/>
  </p:clrMapOvr>
  <p:transition spd="med">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79388" y="909638"/>
            <a:ext cx="8785225" cy="5688012"/>
          </a:xfrm>
          <a:prstGeom prst="rect">
            <a:avLst/>
          </a:prstGeom>
          <a:noFill/>
          <a:ln w="38100">
            <a:noFill/>
            <a:miter lim="800000"/>
            <a:headEnd/>
            <a:tailEnd/>
          </a:ln>
        </p:spPr>
        <p:txBody>
          <a:bodyPr/>
          <a:lstStyle/>
          <a:p>
            <a:pPr marL="342900" indent="-342900" algn="l" eaLnBrk="1" hangingPunct="1">
              <a:spcBef>
                <a:spcPct val="20000"/>
              </a:spcBef>
            </a:pPr>
            <a:endParaRPr lang="tr-TR" sz="4400">
              <a:latin typeface="Times New Roman" pitchFamily="18" charset="0"/>
            </a:endParaRPr>
          </a:p>
          <a:p>
            <a:pPr marL="342900" indent="-342900" algn="l" eaLnBrk="1" hangingPunct="1">
              <a:spcBef>
                <a:spcPct val="20000"/>
              </a:spcBef>
            </a:pPr>
            <a:endParaRPr lang="tr-TR" sz="4400">
              <a:latin typeface="Times New Roman" pitchFamily="18" charset="0"/>
            </a:endParaRPr>
          </a:p>
        </p:txBody>
      </p:sp>
      <p:graphicFrame>
        <p:nvGraphicFramePr>
          <p:cNvPr id="14420" name="Group 84"/>
          <p:cNvGraphicFramePr>
            <a:graphicFrameLocks noGrp="1"/>
          </p:cNvGraphicFramePr>
          <p:nvPr>
            <p:extLst>
              <p:ext uri="{D42A27DB-BD31-4B8C-83A1-F6EECF244321}">
                <p14:modId xmlns:p14="http://schemas.microsoft.com/office/powerpoint/2010/main" val="2083436842"/>
              </p:ext>
            </p:extLst>
          </p:nvPr>
        </p:nvGraphicFramePr>
        <p:xfrm>
          <a:off x="250825" y="1538288"/>
          <a:ext cx="8678863" cy="4318001"/>
        </p:xfrm>
        <a:graphic>
          <a:graphicData uri="http://schemas.openxmlformats.org/drawingml/2006/table">
            <a:tbl>
              <a:tblPr/>
              <a:tblGrid>
                <a:gridCol w="820738"/>
                <a:gridCol w="7072312"/>
                <a:gridCol w="785813"/>
              </a:tblGrid>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S. No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Nitelikler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Puan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11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rPr>
                        <a:t>Velinin bakmakla yükümlü olduğu her çocuk için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23863">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rPr>
                        <a:t>Muvazzaf ve emekli personelden;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11163">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rPr>
                        <a:t>a. Gazi personel için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15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19137">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b. Sıralı hizmet garnizonlarında (4’üncü ve 5’inci bölge) </a:t>
                      </a:r>
                      <a:r>
                        <a:rPr lang="tr-TR" sz="1800" b="1" kern="1200" dirty="0" smtClean="0">
                          <a:solidFill>
                            <a:schemeClr val="bg1"/>
                          </a:solidFill>
                          <a:effectLst/>
                          <a:latin typeface="+mj-lt"/>
                          <a:ea typeface="+mn-ea"/>
                          <a:cs typeface="+mn-cs"/>
                        </a:rPr>
                        <a:t>veya Deniz Kuvvetleri gemi görevinde halen görevde bulunan personel için,</a:t>
                      </a:r>
                      <a:endParaRPr kumimoji="0" lang="tr-TR" sz="1800" b="1" i="0" u="none" strike="noStrike" cap="none" normalizeH="0" baseline="0" dirty="0" smtClean="0">
                        <a:ln>
                          <a:noFill/>
                        </a:ln>
                        <a:solidFill>
                          <a:schemeClr val="bg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027112">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c. Türk Silahlı Kuvvetleri Savaş Takdirnamesi, Madalya ve Nişan yönetmeliğine göre Madalya ile taltif edilmiş personel için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19137">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d. Üstün cesaret ve feragat şerit rozeti ile taltif edilmiş personel için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grpSp>
        <p:nvGrpSpPr>
          <p:cNvPr id="13345" name="Group 52"/>
          <p:cNvGrpSpPr>
            <a:grpSpLocks/>
          </p:cNvGrpSpPr>
          <p:nvPr/>
        </p:nvGrpSpPr>
        <p:grpSpPr bwMode="auto">
          <a:xfrm>
            <a:off x="1187450" y="44450"/>
            <a:ext cx="7777163" cy="1079500"/>
            <a:chOff x="748" y="-12"/>
            <a:chExt cx="4899" cy="680"/>
          </a:xfrm>
        </p:grpSpPr>
        <p:sp>
          <p:nvSpPr>
            <p:cNvPr id="13347" name="Rectangle 55"/>
            <p:cNvSpPr>
              <a:spLocks noChangeArrowheads="1"/>
            </p:cNvSpPr>
            <p:nvPr/>
          </p:nvSpPr>
          <p:spPr bwMode="auto">
            <a:xfrm>
              <a:off x="748" y="-12"/>
              <a:ext cx="4218" cy="680"/>
            </a:xfrm>
            <a:prstGeom prst="rect">
              <a:avLst/>
            </a:prstGeom>
            <a:noFill/>
            <a:ln w="12700">
              <a:noFill/>
              <a:miter lim="800000"/>
              <a:headEnd type="none" w="sm" len="sm"/>
              <a:tailEnd type="none" w="sm" len="sm"/>
            </a:ln>
          </p:spPr>
          <p:txBody>
            <a:bodyPr>
              <a:spAutoFit/>
            </a:bodyPr>
            <a:lstStyle/>
            <a:p>
              <a:pPr defTabSz="566738">
                <a:lnSpc>
                  <a:spcPct val="120000"/>
                </a:lnSpc>
              </a:pPr>
              <a:r>
                <a:rPr lang="tr-TR" sz="2800" b="1">
                  <a:solidFill>
                    <a:srgbClr val="FFFF00"/>
                  </a:solidFill>
                </a:rPr>
                <a:t>Öncelik Sıraları İçinde Sıralamaya Esas Alınan Öncelik Puanları</a:t>
              </a:r>
            </a:p>
          </p:txBody>
        </p:sp>
        <p:pic>
          <p:nvPicPr>
            <p:cNvPr id="13348" name="Picture 57" descr="TURK BAYRAĞI"/>
            <p:cNvPicPr>
              <a:picLocks noChangeAspect="1" noChangeArrowheads="1" noCrop="1"/>
            </p:cNvPicPr>
            <p:nvPr/>
          </p:nvPicPr>
          <p:blipFill>
            <a:blip r:embed="rId2" cstate="print"/>
            <a:srcRect/>
            <a:stretch>
              <a:fillRect/>
            </a:stretch>
          </p:blipFill>
          <p:spPr bwMode="auto">
            <a:xfrm>
              <a:off x="5174" y="210"/>
              <a:ext cx="473" cy="362"/>
            </a:xfrm>
            <a:prstGeom prst="rect">
              <a:avLst/>
            </a:prstGeom>
            <a:noFill/>
            <a:ln w="9525">
              <a:noFill/>
              <a:miter lim="800000"/>
              <a:headEnd/>
              <a:tailEnd/>
            </a:ln>
          </p:spPr>
        </p:pic>
      </p:grpSp>
      <p:pic>
        <p:nvPicPr>
          <p:cNvPr id="13346" name="Picture 7" descr="C:\Users\hp\Desktop\TSKEV logo.png"/>
          <p:cNvPicPr>
            <a:picLocks noChangeAspect="1" noChangeArrowheads="1"/>
          </p:cNvPicPr>
          <p:nvPr/>
        </p:nvPicPr>
        <p:blipFill>
          <a:blip r:embed="rId3" cstate="print"/>
          <a:srcRect/>
          <a:stretch>
            <a:fillRect/>
          </a:stretch>
        </p:blipFill>
        <p:spPr bwMode="auto">
          <a:xfrm>
            <a:off x="107950" y="115888"/>
            <a:ext cx="863600" cy="1136650"/>
          </a:xfrm>
          <a:prstGeom prst="rect">
            <a:avLst/>
          </a:prstGeom>
          <a:noFill/>
          <a:ln w="9525">
            <a:noFill/>
            <a:miter lim="800000"/>
            <a:headEnd/>
            <a:tailEnd/>
          </a:ln>
        </p:spPr>
      </p:pic>
    </p:spTree>
  </p:cSld>
  <p:clrMapOvr>
    <a:masterClrMapping/>
  </p:clrMapOvr>
  <p:transition spd="med">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79388" y="1428750"/>
            <a:ext cx="8785225" cy="4500563"/>
          </a:xfrm>
          <a:prstGeom prst="rect">
            <a:avLst/>
          </a:prstGeom>
          <a:noFill/>
          <a:ln w="38100">
            <a:noFill/>
            <a:miter lim="800000"/>
            <a:headEnd/>
            <a:tailEnd/>
          </a:ln>
        </p:spPr>
        <p:txBody>
          <a:bodyPr/>
          <a:lstStyle/>
          <a:p>
            <a:pPr marL="342900" indent="-342900" algn="l" eaLnBrk="1" hangingPunct="1">
              <a:spcBef>
                <a:spcPct val="20000"/>
              </a:spcBef>
            </a:pPr>
            <a:endParaRPr lang="tr-TR" sz="4400">
              <a:latin typeface="Times New Roman" pitchFamily="18" charset="0"/>
            </a:endParaRPr>
          </a:p>
          <a:p>
            <a:pPr marL="342900" indent="-342900" algn="l" eaLnBrk="1" hangingPunct="1">
              <a:spcBef>
                <a:spcPct val="20000"/>
              </a:spcBef>
            </a:pPr>
            <a:endParaRPr lang="tr-TR" sz="4400">
              <a:latin typeface="Times New Roman" pitchFamily="18" charset="0"/>
            </a:endParaRPr>
          </a:p>
        </p:txBody>
      </p:sp>
      <p:graphicFrame>
        <p:nvGraphicFramePr>
          <p:cNvPr id="15464" name="Group 104"/>
          <p:cNvGraphicFramePr>
            <a:graphicFrameLocks noGrp="1"/>
          </p:cNvGraphicFramePr>
          <p:nvPr>
            <p:extLst>
              <p:ext uri="{D42A27DB-BD31-4B8C-83A1-F6EECF244321}">
                <p14:modId xmlns:p14="http://schemas.microsoft.com/office/powerpoint/2010/main" val="886961139"/>
              </p:ext>
            </p:extLst>
          </p:nvPr>
        </p:nvGraphicFramePr>
        <p:xfrm>
          <a:off x="250825" y="1642948"/>
          <a:ext cx="8678863" cy="4693169"/>
        </p:xfrm>
        <a:graphic>
          <a:graphicData uri="http://schemas.openxmlformats.org/drawingml/2006/table">
            <a:tbl>
              <a:tblPr/>
              <a:tblGrid>
                <a:gridCol w="820738"/>
                <a:gridCol w="7072312"/>
                <a:gridCol w="785813"/>
              </a:tblGrid>
              <a:tr h="4111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S. No </a:t>
                      </a:r>
                    </a:p>
                  </a:txBody>
                  <a:tcPr marL="90000" marR="90000" marT="46801" marB="468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Nitelikler</a:t>
                      </a:r>
                    </a:p>
                  </a:txBody>
                  <a:tcPr marL="90000" marR="90000" marT="46801" marB="468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Puan</a:t>
                      </a:r>
                    </a:p>
                  </a:txBody>
                  <a:tcPr marL="90000" marR="90000" marT="46801" marB="468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3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7</a:t>
                      </a:r>
                    </a:p>
                  </a:txBody>
                  <a:tcPr marL="90000" marR="90000" marT="46801" marB="468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Aile Gelir Durumu </a:t>
                      </a:r>
                      <a:r>
                        <a:rPr kumimoji="0" lang="tr-TR" sz="1800" b="1" i="0" u="none" strike="noStrike" cap="none" normalizeH="0" baseline="0" dirty="0" smtClean="0">
                          <a:ln>
                            <a:noFill/>
                          </a:ln>
                          <a:solidFill>
                            <a:srgbClr val="FFFF00"/>
                          </a:solidFill>
                          <a:effectLst/>
                          <a:latin typeface="Arial" charset="0"/>
                        </a:rPr>
                        <a:t>(Her yıl Yönetim Kurulu tarafından belirlenir)</a:t>
                      </a:r>
                    </a:p>
                  </a:txBody>
                  <a:tcPr marL="90000" marR="900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chemeClr val="bg1"/>
                        </a:solidFill>
                        <a:effectLst/>
                        <a:latin typeface="Arial" charset="0"/>
                      </a:endParaRPr>
                    </a:p>
                  </a:txBody>
                  <a:tcPr marL="90000" marR="90000" marT="46801" marB="468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67433">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bg1"/>
                        </a:solidFill>
                        <a:effectLst/>
                        <a:latin typeface="Arial" charset="0"/>
                      </a:endParaRPr>
                    </a:p>
                  </a:txBody>
                  <a:tcPr marL="36000" marR="360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a. 7.000 </a:t>
                      </a:r>
                      <a:r>
                        <a:rPr kumimoji="0" lang="tr-TR" sz="1800" b="1" i="0" u="none" strike="noStrike" cap="none" normalizeH="0" baseline="0" dirty="0" err="1" smtClean="0">
                          <a:ln>
                            <a:noFill/>
                          </a:ln>
                          <a:solidFill>
                            <a:schemeClr val="bg1"/>
                          </a:solidFill>
                          <a:effectLst/>
                          <a:latin typeface="Arial" charset="0"/>
                        </a:rPr>
                        <a:t>TL.’ye</a:t>
                      </a:r>
                      <a:r>
                        <a:rPr kumimoji="0" lang="tr-TR" sz="1800" b="1" i="0" u="none" strike="noStrike" cap="none" normalizeH="0" baseline="0" dirty="0" smtClean="0">
                          <a:ln>
                            <a:noFill/>
                          </a:ln>
                          <a:solidFill>
                            <a:schemeClr val="bg1"/>
                          </a:solidFill>
                          <a:effectLst/>
                          <a:latin typeface="Arial" charset="0"/>
                        </a:rPr>
                        <a:t> kadar </a:t>
                      </a:r>
                    </a:p>
                  </a:txBody>
                  <a:tcPr marL="36000" marR="360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7</a:t>
                      </a:r>
                    </a:p>
                  </a:txBody>
                  <a:tcPr marL="36000" marR="36000" marT="46801" marB="468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59551">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bg1"/>
                        </a:solidFill>
                        <a:effectLst/>
                        <a:latin typeface="Arial" charset="0"/>
                      </a:endParaRPr>
                    </a:p>
                  </a:txBody>
                  <a:tcPr marL="36000" marR="360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b. 7001-10.000 TL.(dahil)</a:t>
                      </a:r>
                    </a:p>
                  </a:txBody>
                  <a:tcPr marL="36000" marR="360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5</a:t>
                      </a:r>
                    </a:p>
                  </a:txBody>
                  <a:tcPr marL="36000" marR="36000" marT="46801" marB="468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51669">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bg1"/>
                        </a:solidFill>
                        <a:effectLst/>
                        <a:latin typeface="Arial" charset="0"/>
                      </a:endParaRPr>
                    </a:p>
                  </a:txBody>
                  <a:tcPr marL="36000" marR="360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c. 10.001-13.000 TL.(dahil)</a:t>
                      </a:r>
                    </a:p>
                  </a:txBody>
                  <a:tcPr marL="36000" marR="360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3</a:t>
                      </a:r>
                    </a:p>
                  </a:txBody>
                  <a:tcPr marL="36000" marR="36000" marT="46801" marB="468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15795">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bg1"/>
                        </a:solidFill>
                        <a:effectLst/>
                        <a:latin typeface="Arial" charset="0"/>
                      </a:endParaRPr>
                    </a:p>
                  </a:txBody>
                  <a:tcPr marL="36000" marR="360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d. 13.001 </a:t>
                      </a:r>
                      <a:r>
                        <a:rPr kumimoji="0" lang="tr-TR" sz="1800" b="1" i="0" u="none" strike="noStrike" cap="none" normalizeH="0" baseline="0" dirty="0" err="1" smtClean="0">
                          <a:ln>
                            <a:noFill/>
                          </a:ln>
                          <a:solidFill>
                            <a:schemeClr val="bg1"/>
                          </a:solidFill>
                          <a:effectLst/>
                          <a:latin typeface="Arial" charset="0"/>
                        </a:rPr>
                        <a:t>TL.nin</a:t>
                      </a:r>
                      <a:r>
                        <a:rPr kumimoji="0" lang="tr-TR" sz="1800" b="1" i="0" u="none" strike="noStrike" cap="none" normalizeH="0" baseline="0" dirty="0" smtClean="0">
                          <a:ln>
                            <a:noFill/>
                          </a:ln>
                          <a:solidFill>
                            <a:schemeClr val="bg1"/>
                          </a:solidFill>
                          <a:effectLst/>
                          <a:latin typeface="Arial" charset="0"/>
                        </a:rPr>
                        <a:t> yukarısı </a:t>
                      </a:r>
                    </a:p>
                  </a:txBody>
                  <a:tcPr marL="36000" marR="360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1</a:t>
                      </a:r>
                    </a:p>
                  </a:txBody>
                  <a:tcPr marL="36000" marR="36000" marT="46801" marB="468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65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8</a:t>
                      </a:r>
                    </a:p>
                  </a:txBody>
                  <a:tcPr marL="90000" marR="90000" marT="46801" marB="468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800" b="1" i="0" u="none" strike="noStrike" kern="1200" cap="none" normalizeH="0" baseline="0" dirty="0" smtClean="0">
                          <a:ln>
                            <a:noFill/>
                          </a:ln>
                          <a:solidFill>
                            <a:schemeClr val="bg1"/>
                          </a:solidFill>
                          <a:effectLst/>
                          <a:latin typeface="+mj-lt"/>
                          <a:ea typeface="+mn-ea"/>
                          <a:cs typeface="+mn-cs"/>
                        </a:rPr>
                        <a:t>Bağış yapan muvazzaf ve emekli personel (subay, istisnai memur, astsubay, uzman jandarma, sivil memur ve uzman erbaşlar) (Her yıl için)(2015 yılı ve sonrası hesaplanacaktır)</a:t>
                      </a:r>
                    </a:p>
                  </a:txBody>
                  <a:tcPr marL="90000" marR="900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cs typeface="Times New Roman" pitchFamily="18" charset="0"/>
                        </a:rPr>
                        <a:t>3</a:t>
                      </a:r>
                      <a:endParaRPr kumimoji="0" lang="tr-TR" sz="18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0000" marR="90000" marT="46801" marB="468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11173">
                <a:tc>
                  <a:txBody>
                    <a:bodyPr/>
                    <a:lstStyle/>
                    <a:p>
                      <a:pPr algn="ctr">
                        <a:lnSpc>
                          <a:spcPct val="115000"/>
                        </a:lnSpc>
                        <a:spcAft>
                          <a:spcPts val="0"/>
                        </a:spcAft>
                      </a:pPr>
                      <a:r>
                        <a:rPr lang="tr-TR" sz="1800" b="1">
                          <a:solidFill>
                            <a:schemeClr val="bg1"/>
                          </a:solidFill>
                          <a:effectLst/>
                          <a:latin typeface="+mj-lt"/>
                          <a:ea typeface="Times New Roman"/>
                        </a:rPr>
                        <a:t>9</a:t>
                      </a:r>
                      <a:endParaRPr lang="tr-TR" sz="1800" b="1">
                        <a:solidFill>
                          <a:schemeClr val="bg1"/>
                        </a:solidFill>
                        <a:effectLst/>
                        <a:latin typeface="+mj-lt"/>
                      </a:endParaRPr>
                    </a:p>
                  </a:txBody>
                  <a:tcPr marL="142875" marR="142875" marT="95250" marB="952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nSpc>
                          <a:spcPct val="115000"/>
                        </a:lnSpc>
                        <a:spcAft>
                          <a:spcPts val="0"/>
                        </a:spcAft>
                      </a:pPr>
                      <a:r>
                        <a:rPr lang="tr-TR" sz="1800" b="1">
                          <a:solidFill>
                            <a:schemeClr val="bg1"/>
                          </a:solidFill>
                          <a:effectLst/>
                          <a:latin typeface="+mj-lt"/>
                          <a:ea typeface="Times New Roman"/>
                        </a:rPr>
                        <a:t>Kesintisiz bağış yapan personele her beş yıl için</a:t>
                      </a:r>
                      <a:endParaRPr lang="tr-TR" sz="1800" b="1">
                        <a:solidFill>
                          <a:schemeClr val="bg1"/>
                        </a:solidFill>
                        <a:effectLst/>
                        <a:latin typeface="+mj-lt"/>
                      </a:endParaRPr>
                    </a:p>
                  </a:txBody>
                  <a:tcPr marL="142875" marR="142875" marT="95250" marB="952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tr-TR" sz="1800" b="1" dirty="0">
                          <a:solidFill>
                            <a:schemeClr val="bg1"/>
                          </a:solidFill>
                          <a:effectLst/>
                          <a:latin typeface="+mj-lt"/>
                          <a:ea typeface="Times New Roman"/>
                        </a:rPr>
                        <a:t>3</a:t>
                      </a:r>
                      <a:endParaRPr lang="tr-TR" sz="1800" b="1" dirty="0">
                        <a:solidFill>
                          <a:schemeClr val="bg1"/>
                        </a:solidFill>
                        <a:effectLst/>
                        <a:latin typeface="+mj-lt"/>
                      </a:endParaRPr>
                    </a:p>
                  </a:txBody>
                  <a:tcPr marL="142875" marR="142875" marT="95250" marB="952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111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10</a:t>
                      </a:r>
                    </a:p>
                  </a:txBody>
                  <a:tcPr marL="90000" marR="900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Vazife malulü olarak emekli olmuş personel için</a:t>
                      </a:r>
                    </a:p>
                  </a:txBody>
                  <a:tcPr marL="90000" marR="900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15</a:t>
                      </a:r>
                    </a:p>
                  </a:txBody>
                  <a:tcPr marL="90000" marR="90000" marT="46801" marB="468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111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11</a:t>
                      </a:r>
                    </a:p>
                  </a:txBody>
                  <a:tcPr marL="90000" marR="900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rPr>
                        <a:t>Adi malül olarak emekli olmuş personel için</a:t>
                      </a:r>
                    </a:p>
                  </a:txBody>
                  <a:tcPr marL="90000" marR="900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rPr>
                        <a:t>10</a:t>
                      </a:r>
                    </a:p>
                  </a:txBody>
                  <a:tcPr marL="90000" marR="90000" marT="46801" marB="468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grpSp>
        <p:nvGrpSpPr>
          <p:cNvPr id="14377" name="Group 52"/>
          <p:cNvGrpSpPr>
            <a:grpSpLocks/>
          </p:cNvGrpSpPr>
          <p:nvPr/>
        </p:nvGrpSpPr>
        <p:grpSpPr bwMode="auto">
          <a:xfrm>
            <a:off x="1187450" y="88900"/>
            <a:ext cx="7777163" cy="1127125"/>
            <a:chOff x="748" y="56"/>
            <a:chExt cx="4899" cy="710"/>
          </a:xfrm>
        </p:grpSpPr>
        <p:sp>
          <p:nvSpPr>
            <p:cNvPr id="14379" name="Rectangle 55"/>
            <p:cNvSpPr>
              <a:spLocks noChangeArrowheads="1"/>
            </p:cNvSpPr>
            <p:nvPr/>
          </p:nvSpPr>
          <p:spPr bwMode="auto">
            <a:xfrm>
              <a:off x="748" y="56"/>
              <a:ext cx="4218" cy="710"/>
            </a:xfrm>
            <a:prstGeom prst="rect">
              <a:avLst/>
            </a:prstGeom>
            <a:noFill/>
            <a:ln w="12700">
              <a:noFill/>
              <a:miter lim="800000"/>
              <a:headEnd type="none" w="sm" len="sm"/>
              <a:tailEnd type="none" w="sm" len="sm"/>
            </a:ln>
          </p:spPr>
          <p:txBody>
            <a:bodyPr>
              <a:spAutoFit/>
            </a:bodyPr>
            <a:lstStyle/>
            <a:p>
              <a:pPr defTabSz="566738">
                <a:lnSpc>
                  <a:spcPct val="120000"/>
                </a:lnSpc>
              </a:pPr>
              <a:r>
                <a:rPr lang="tr-TR" sz="2800" b="1">
                  <a:solidFill>
                    <a:srgbClr val="FFFF00"/>
                  </a:solidFill>
                </a:rPr>
                <a:t>Öncelik Sıraları İçinde Sıralamaya Esas Alınan Öncelik Puanları</a:t>
              </a:r>
            </a:p>
          </p:txBody>
        </p:sp>
        <p:pic>
          <p:nvPicPr>
            <p:cNvPr id="14380" name="Picture 57" descr="TURK BAYRAĞI"/>
            <p:cNvPicPr>
              <a:picLocks noChangeAspect="1" noChangeArrowheads="1" noCrop="1"/>
            </p:cNvPicPr>
            <p:nvPr/>
          </p:nvPicPr>
          <p:blipFill>
            <a:blip r:embed="rId2" cstate="print"/>
            <a:srcRect/>
            <a:stretch>
              <a:fillRect/>
            </a:stretch>
          </p:blipFill>
          <p:spPr bwMode="auto">
            <a:xfrm>
              <a:off x="5174" y="210"/>
              <a:ext cx="473" cy="362"/>
            </a:xfrm>
            <a:prstGeom prst="rect">
              <a:avLst/>
            </a:prstGeom>
            <a:noFill/>
            <a:ln w="9525">
              <a:noFill/>
              <a:miter lim="800000"/>
              <a:headEnd/>
              <a:tailEnd/>
            </a:ln>
          </p:spPr>
        </p:pic>
      </p:grpSp>
      <p:pic>
        <p:nvPicPr>
          <p:cNvPr id="14378" name="Picture 7" descr="C:\Users\hp\Desktop\TSKEV logo.png"/>
          <p:cNvPicPr>
            <a:picLocks noChangeAspect="1" noChangeArrowheads="1"/>
          </p:cNvPicPr>
          <p:nvPr/>
        </p:nvPicPr>
        <p:blipFill>
          <a:blip r:embed="rId3" cstate="print"/>
          <a:srcRect/>
          <a:stretch>
            <a:fillRect/>
          </a:stretch>
        </p:blipFill>
        <p:spPr bwMode="auto">
          <a:xfrm>
            <a:off x="250825" y="131763"/>
            <a:ext cx="865188" cy="1136650"/>
          </a:xfrm>
          <a:prstGeom prst="rect">
            <a:avLst/>
          </a:prstGeom>
          <a:noFill/>
          <a:ln w="9525">
            <a:noFill/>
            <a:miter lim="800000"/>
            <a:headEnd/>
            <a:tailEnd/>
          </a:ln>
        </p:spPr>
      </p:pic>
    </p:spTree>
  </p:cSld>
  <p:clrMapOvr>
    <a:masterClrMapping/>
  </p:clrMapOvr>
  <p:transition spd="med">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a:spLocks noChangeArrowheads="1"/>
          </p:cNvSpPr>
          <p:nvPr/>
        </p:nvSpPr>
        <p:spPr bwMode="auto">
          <a:xfrm>
            <a:off x="827088" y="285750"/>
            <a:ext cx="72167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200">
                <a:solidFill>
                  <a:schemeClr val="tx1"/>
                </a:solidFill>
                <a:latin typeface="Arial" pitchFamily="34" charset="0"/>
                <a:cs typeface="Arial" pitchFamily="34" charset="0"/>
              </a:defRPr>
            </a:lvl1pPr>
            <a:lvl2pPr marL="742950" indent="-285750">
              <a:defRPr sz="2200">
                <a:solidFill>
                  <a:schemeClr val="tx1"/>
                </a:solidFill>
                <a:latin typeface="Arial" pitchFamily="34" charset="0"/>
                <a:cs typeface="Arial" pitchFamily="34" charset="0"/>
              </a:defRPr>
            </a:lvl2pPr>
            <a:lvl3pPr marL="1143000" indent="-228600">
              <a:defRPr sz="2200">
                <a:solidFill>
                  <a:schemeClr val="tx1"/>
                </a:solidFill>
                <a:latin typeface="Arial" pitchFamily="34" charset="0"/>
                <a:cs typeface="Arial" pitchFamily="34" charset="0"/>
              </a:defRPr>
            </a:lvl3pPr>
            <a:lvl4pPr marL="1600200" indent="-228600">
              <a:defRPr sz="2200">
                <a:solidFill>
                  <a:schemeClr val="tx1"/>
                </a:solidFill>
                <a:latin typeface="Arial" pitchFamily="34" charset="0"/>
                <a:cs typeface="Arial" pitchFamily="34" charset="0"/>
              </a:defRPr>
            </a:lvl4pPr>
            <a:lvl5pPr marL="2057400" indent="-22860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pPr algn="ctr">
              <a:lnSpc>
                <a:spcPct val="130000"/>
              </a:lnSpc>
              <a:spcBef>
                <a:spcPct val="50000"/>
              </a:spcBef>
            </a:pPr>
            <a:r>
              <a:rPr lang="tr-TR" sz="2400" b="1" dirty="0" smtClean="0">
                <a:solidFill>
                  <a:srgbClr val="FFFF00"/>
                </a:solidFill>
              </a:rPr>
              <a:t>2022-2023 </a:t>
            </a:r>
            <a:r>
              <a:rPr lang="tr-TR" sz="2400" b="1" dirty="0">
                <a:solidFill>
                  <a:srgbClr val="FFFF00"/>
                </a:solidFill>
              </a:rPr>
              <a:t>Eğitim Öğretim Dönemi Yurt Ücretleri</a:t>
            </a:r>
          </a:p>
        </p:txBody>
      </p:sp>
      <p:pic>
        <p:nvPicPr>
          <p:cNvPr id="9" name="Picture 27" descr="TURK BAYRAĞI"/>
          <p:cNvPicPr>
            <a:picLocks noChangeAspect="1" noChangeArrowheads="1" noCrop="1"/>
          </p:cNvPicPr>
          <p:nvPr/>
        </p:nvPicPr>
        <p:blipFill>
          <a:blip r:embed="rId2" cstate="print"/>
          <a:srcRect/>
          <a:stretch>
            <a:fillRect/>
          </a:stretch>
        </p:blipFill>
        <p:spPr bwMode="auto">
          <a:xfrm>
            <a:off x="8213730" y="287337"/>
            <a:ext cx="750888" cy="574675"/>
          </a:xfrm>
          <a:prstGeom prst="rect">
            <a:avLst/>
          </a:prstGeom>
          <a:noFill/>
          <a:ln w="9525">
            <a:noFill/>
            <a:miter lim="800000"/>
            <a:headEnd/>
            <a:tailEnd/>
          </a:ln>
        </p:spPr>
      </p:pic>
      <p:pic>
        <p:nvPicPr>
          <p:cNvPr id="10" name="Picture 7" descr="C:\Users\hp\Desktop\TSKEV logo.png"/>
          <p:cNvPicPr>
            <a:picLocks noChangeAspect="1" noChangeArrowheads="1"/>
          </p:cNvPicPr>
          <p:nvPr/>
        </p:nvPicPr>
        <p:blipFill>
          <a:blip r:embed="rId3" cstate="print"/>
          <a:srcRect/>
          <a:stretch>
            <a:fillRect/>
          </a:stretch>
        </p:blipFill>
        <p:spPr bwMode="auto">
          <a:xfrm>
            <a:off x="107950" y="60325"/>
            <a:ext cx="863600" cy="1136650"/>
          </a:xfrm>
          <a:prstGeom prst="rect">
            <a:avLst/>
          </a:prstGeom>
          <a:noFill/>
          <a:ln w="9525">
            <a:noFill/>
            <a:miter lim="800000"/>
            <a:headEnd/>
            <a:tailEnd/>
          </a:ln>
        </p:spPr>
      </p:pic>
      <p:graphicFrame>
        <p:nvGraphicFramePr>
          <p:cNvPr id="12" name="11 Tablo"/>
          <p:cNvGraphicFramePr>
            <a:graphicFrameLocks noGrp="1"/>
          </p:cNvGraphicFramePr>
          <p:nvPr/>
        </p:nvGraphicFramePr>
        <p:xfrm>
          <a:off x="107504" y="1186092"/>
          <a:ext cx="8928992" cy="4817780"/>
        </p:xfrm>
        <a:graphic>
          <a:graphicData uri="http://schemas.openxmlformats.org/drawingml/2006/table">
            <a:tbl>
              <a:tblPr/>
              <a:tblGrid>
                <a:gridCol w="1152128"/>
                <a:gridCol w="1093557"/>
                <a:gridCol w="628722"/>
                <a:gridCol w="664873"/>
                <a:gridCol w="862397"/>
                <a:gridCol w="934263"/>
                <a:gridCol w="862397"/>
                <a:gridCol w="858447"/>
                <a:gridCol w="901934"/>
                <a:gridCol w="970274"/>
              </a:tblGrid>
              <a:tr h="84664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FFFF00"/>
                          </a:solidFill>
                          <a:effectLst/>
                          <a:latin typeface="Arial" pitchFamily="34" charset="0"/>
                          <a:cs typeface="Times New Roman" pitchFamily="18" charset="0"/>
                        </a:rPr>
                        <a:t>YURT ADI</a:t>
                      </a:r>
                      <a:endParaRPr kumimoji="0" lang="tr-TR" sz="1500" b="0" i="0" u="none" strike="noStrike" cap="none" normalizeH="0" baseline="0" dirty="0" smtClean="0">
                        <a:ln>
                          <a:noFill/>
                        </a:ln>
                        <a:solidFill>
                          <a:srgbClr val="FFFF00"/>
                        </a:solidFill>
                        <a:effectLst/>
                        <a:latin typeface="Times New Roman" pitchFamily="18" charset="0"/>
                        <a:cs typeface="Times New Roman" pitchFamily="18" charset="0"/>
                      </a:endParaRP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FFFF00"/>
                          </a:solidFill>
                          <a:effectLst/>
                          <a:latin typeface="Arial" pitchFamily="34" charset="0"/>
                          <a:cs typeface="Times New Roman" pitchFamily="18" charset="0"/>
                        </a:rPr>
                        <a:t>KAPASİTE</a:t>
                      </a:r>
                      <a:endParaRPr kumimoji="0" lang="tr-TR" sz="1500" b="0" i="0" u="none" strike="noStrike" cap="none" normalizeH="0" baseline="0" dirty="0" smtClean="0">
                        <a:ln>
                          <a:noFill/>
                        </a:ln>
                        <a:solidFill>
                          <a:srgbClr val="FFFF00"/>
                        </a:solidFill>
                        <a:effectLst/>
                        <a:latin typeface="Times New Roman" pitchFamily="18" charset="0"/>
                        <a:cs typeface="Times New Roman" pitchFamily="18" charset="0"/>
                      </a:endParaRP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FFFF00"/>
                          </a:solidFill>
                          <a:effectLst/>
                          <a:latin typeface="Arial" pitchFamily="34" charset="0"/>
                          <a:cs typeface="Times New Roman" pitchFamily="18" charset="0"/>
                        </a:rPr>
                        <a:t>ODA SAYILARI</a:t>
                      </a:r>
                      <a:endParaRPr kumimoji="0" lang="tr-TR" sz="1500" b="0" i="0" u="none" strike="noStrike" cap="none" normalizeH="0" baseline="0" dirty="0" smtClean="0">
                        <a:ln>
                          <a:noFill/>
                        </a:ln>
                        <a:solidFill>
                          <a:srgbClr val="FFFF00"/>
                        </a:solidFill>
                        <a:effectLst/>
                        <a:latin typeface="Times New Roman" pitchFamily="18" charset="0"/>
                        <a:cs typeface="Times New Roman" pitchFamily="18" charset="0"/>
                      </a:endParaRP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500" b="1" i="0" u="none" strike="noStrike" cap="none" normalizeH="0" baseline="0" dirty="0" smtClean="0">
                          <a:ln>
                            <a:noFill/>
                          </a:ln>
                          <a:solidFill>
                            <a:srgbClr val="FFFF00"/>
                          </a:solidFill>
                          <a:effectLst/>
                          <a:latin typeface="+mj-lt"/>
                          <a:cs typeface="Times New Roman" pitchFamily="18" charset="0"/>
                        </a:rPr>
                        <a:t>2022-2023                  YURT ÜCRETİ</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FFFF00"/>
                          </a:solidFill>
                          <a:effectLst/>
                          <a:latin typeface="+mj-lt"/>
                          <a:cs typeface="Times New Roman" pitchFamily="18" charset="0"/>
                        </a:rPr>
                        <a:t>KYK YARDIMI İLE                 ÖĞRENCİYE İADE EDİLEN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FFFF00"/>
                          </a:solidFill>
                          <a:effectLst/>
                          <a:latin typeface="+mj-lt"/>
                          <a:cs typeface="Times New Roman" pitchFamily="18" charset="0"/>
                        </a:rPr>
                        <a:t>(ORTALAMA)</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VELİYE YANSIYAN YURT ÜCRETİ</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0000"/>
                    </a:solidFill>
                  </a:tcPr>
                </a:tc>
                <a:tc hMerge="1">
                  <a:txBody>
                    <a:bodyPr/>
                    <a:lstStyle/>
                    <a:p>
                      <a:endParaRPr lang="tr-TR"/>
                    </a:p>
                  </a:txBody>
                  <a:tcPr/>
                </a:tc>
              </a:tr>
              <a:tr h="415512">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FFFF00"/>
                          </a:solidFill>
                          <a:effectLst/>
                          <a:latin typeface="Arial" pitchFamily="34" charset="0"/>
                          <a:cs typeface="Times New Roman" pitchFamily="18" charset="0"/>
                        </a:rPr>
                        <a:t>ODA</a:t>
                      </a:r>
                      <a:endParaRPr kumimoji="0" lang="tr-TR" sz="1500" b="0" i="0" u="none" strike="noStrike" cap="none" normalizeH="0" baseline="0" dirty="0" smtClean="0">
                        <a:ln>
                          <a:noFill/>
                        </a:ln>
                        <a:solidFill>
                          <a:srgbClr val="FFFF00"/>
                        </a:solidFill>
                        <a:effectLst/>
                        <a:latin typeface="Times New Roman" pitchFamily="18" charset="0"/>
                        <a:cs typeface="Times New Roman" pitchFamily="18" charset="0"/>
                      </a:endParaRP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FFFF00"/>
                          </a:solidFill>
                          <a:effectLst/>
                          <a:latin typeface="Arial" pitchFamily="34" charset="0"/>
                          <a:cs typeface="Times New Roman" pitchFamily="18" charset="0"/>
                        </a:rPr>
                        <a:t>ADET</a:t>
                      </a:r>
                      <a:endParaRPr kumimoji="0" lang="tr-TR" sz="1500" b="0" i="0" u="none" strike="noStrike" cap="none" normalizeH="0" baseline="0" dirty="0" smtClean="0">
                        <a:ln>
                          <a:noFill/>
                        </a:ln>
                        <a:solidFill>
                          <a:srgbClr val="FFFF00"/>
                        </a:solidFill>
                        <a:effectLst/>
                        <a:latin typeface="Times New Roman" pitchFamily="18" charset="0"/>
                        <a:cs typeface="Times New Roman" pitchFamily="18" charset="0"/>
                      </a:endParaRP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FFFF00"/>
                          </a:solidFill>
                          <a:effectLst/>
                          <a:latin typeface="Arial" pitchFamily="34" charset="0"/>
                          <a:cs typeface="Times New Roman" pitchFamily="18" charset="0"/>
                        </a:rPr>
                        <a:t>AYLIK</a:t>
                      </a:r>
                      <a:endParaRPr kumimoji="0" lang="tr-TR" sz="1500" b="0" i="0" u="none" strike="noStrike" cap="none" normalizeH="0" baseline="0" dirty="0" smtClean="0">
                        <a:ln>
                          <a:noFill/>
                        </a:ln>
                        <a:solidFill>
                          <a:srgbClr val="FFFF00"/>
                        </a:solidFill>
                        <a:effectLst/>
                        <a:latin typeface="Times New Roman" pitchFamily="18" charset="0"/>
                        <a:cs typeface="Times New Roman" pitchFamily="18" charset="0"/>
                      </a:endParaRPr>
                    </a:p>
                  </a:txBody>
                  <a:tcPr marL="44449" marR="44449" marT="0" marB="0" anchor="ctr" horzOverflow="overflow">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FFFF00"/>
                          </a:solidFill>
                          <a:effectLst/>
                          <a:latin typeface="Arial" pitchFamily="34" charset="0"/>
                          <a:cs typeface="Times New Roman" pitchFamily="18" charset="0"/>
                        </a:rPr>
                        <a:t>YILLIK</a:t>
                      </a:r>
                      <a:endParaRPr kumimoji="0" lang="tr-TR" sz="1500" b="0" i="0" u="none" strike="noStrike" cap="none" normalizeH="0" baseline="0" dirty="0" smtClean="0">
                        <a:ln>
                          <a:noFill/>
                        </a:ln>
                        <a:solidFill>
                          <a:srgbClr val="FFFF00"/>
                        </a:solidFill>
                        <a:effectLst/>
                        <a:latin typeface="Times New Roman" pitchFamily="18" charset="0"/>
                        <a:cs typeface="Times New Roman" pitchFamily="18" charset="0"/>
                      </a:endParaRPr>
                    </a:p>
                  </a:txBody>
                  <a:tcPr marL="44449" marR="44449" marT="0" marB="0" anchor="ctr" horzOverflow="overflow">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FFFF00"/>
                          </a:solidFill>
                          <a:effectLst/>
                          <a:latin typeface="Arial" pitchFamily="34" charset="0"/>
                          <a:cs typeface="Times New Roman" pitchFamily="18" charset="0"/>
                        </a:rPr>
                        <a:t>AYLIK</a:t>
                      </a:r>
                      <a:endParaRPr kumimoji="0" lang="tr-TR" sz="1500" b="0" i="0" u="none" strike="noStrike" cap="none" normalizeH="0" baseline="0" dirty="0" smtClean="0">
                        <a:ln>
                          <a:noFill/>
                        </a:ln>
                        <a:solidFill>
                          <a:srgbClr val="FFFF00"/>
                        </a:solidFill>
                        <a:effectLst/>
                        <a:latin typeface="Times New Roman" pitchFamily="18" charset="0"/>
                        <a:cs typeface="Times New Roman" pitchFamily="18" charset="0"/>
                      </a:endParaRP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FFFF00"/>
                          </a:solidFill>
                          <a:effectLst/>
                          <a:latin typeface="Arial" pitchFamily="34" charset="0"/>
                          <a:cs typeface="Times New Roman" pitchFamily="18" charset="0"/>
                        </a:rPr>
                        <a:t>YILLIK</a:t>
                      </a:r>
                      <a:endParaRPr kumimoji="0" lang="tr-TR" sz="1500" b="0" i="0" u="none" strike="noStrike" cap="none" normalizeH="0" baseline="0" dirty="0" smtClean="0">
                        <a:ln>
                          <a:noFill/>
                        </a:ln>
                        <a:solidFill>
                          <a:srgbClr val="FFFF00"/>
                        </a:solidFill>
                        <a:effectLst/>
                        <a:latin typeface="Times New Roman" pitchFamily="18" charset="0"/>
                        <a:cs typeface="Times New Roman" pitchFamily="18" charset="0"/>
                      </a:endParaRP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Arial" pitchFamily="34" charset="0"/>
                          <a:cs typeface="Times New Roman" pitchFamily="18" charset="0"/>
                        </a:rPr>
                        <a:t>AYLIK</a:t>
                      </a:r>
                      <a:endParaRPr kumimoji="0" lang="tr-TR" sz="15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Arial" pitchFamily="34" charset="0"/>
                          <a:cs typeface="Times New Roman" pitchFamily="18" charset="0"/>
                        </a:rPr>
                        <a:t>YILLIK</a:t>
                      </a:r>
                      <a:endParaRPr kumimoji="0" lang="tr-TR" sz="15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0000"/>
                    </a:solidFill>
                  </a:tcPr>
                </a:tc>
              </a:tr>
              <a:tr h="357534">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500" b="1" i="0" u="none" strike="noStrike" cap="none" normalizeH="0" baseline="0" dirty="0" smtClean="0">
                          <a:ln>
                            <a:noFill/>
                          </a:ln>
                          <a:solidFill>
                            <a:srgbClr val="FFFF00"/>
                          </a:solidFill>
                          <a:effectLst/>
                          <a:latin typeface="Arial" pitchFamily="34" charset="0"/>
                          <a:cs typeface="Times New Roman" pitchFamily="18" charset="0"/>
                        </a:rPr>
                        <a:t>ANKARA</a:t>
                      </a:r>
                      <a:endParaRPr kumimoji="0" lang="tr-TR" sz="1500" b="0"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500" b="0" i="0" u="none" strike="noStrike" cap="none" normalizeH="0" baseline="0" dirty="0" smtClean="0">
                        <a:ln>
                          <a:noFill/>
                        </a:ln>
                        <a:solidFill>
                          <a:srgbClr val="FFFF00"/>
                        </a:solidFill>
                        <a:effectLst/>
                        <a:latin typeface="Times New Roman" pitchFamily="18" charset="0"/>
                        <a:cs typeface="Times New Roman" pitchFamily="18" charset="0"/>
                      </a:endParaRP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D6997"/>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Arial" pitchFamily="34" charset="0"/>
                          <a:cs typeface="Times New Roman" pitchFamily="18" charset="0"/>
                        </a:rPr>
                        <a:t>441</a:t>
                      </a:r>
                      <a:endParaRPr kumimoji="0" lang="tr-TR" sz="15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D699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1</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D699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14</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D6997"/>
                    </a:solidFill>
                  </a:tcPr>
                </a:tc>
                <a:tc>
                  <a:txBody>
                    <a:bodyPr/>
                    <a:lstStyle/>
                    <a:p>
                      <a:pPr algn="ctr">
                        <a:spcAft>
                          <a:spcPts val="0"/>
                        </a:spcAft>
                      </a:pPr>
                      <a:r>
                        <a:rPr lang="tr-TR" sz="1500" b="1" dirty="0" smtClean="0">
                          <a:solidFill>
                            <a:schemeClr val="bg1"/>
                          </a:solidFill>
                          <a:latin typeface="+mj-lt"/>
                          <a:ea typeface="Times New Roman"/>
                          <a:cs typeface="Times New Roman"/>
                        </a:rPr>
                        <a:t>3.350</a:t>
                      </a:r>
                      <a:endParaRPr lang="tr-TR" sz="1500" b="1" dirty="0">
                        <a:solidFill>
                          <a:schemeClr val="bg1"/>
                        </a:solidFill>
                        <a:latin typeface="+mj-lt"/>
                        <a:ea typeface="Times New Roman"/>
                        <a:cs typeface="Times New Roman"/>
                      </a:endParaRPr>
                    </a:p>
                  </a:txBody>
                  <a:tcPr marL="44450" marR="4445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D6997"/>
                    </a:solidFill>
                  </a:tcPr>
                </a:tc>
                <a:tc>
                  <a:txBody>
                    <a:bodyPr/>
                    <a:lstStyle/>
                    <a:p>
                      <a:pPr algn="ctr">
                        <a:spcAft>
                          <a:spcPts val="0"/>
                        </a:spcAft>
                      </a:pPr>
                      <a:r>
                        <a:rPr lang="tr-TR" sz="1500" b="1" dirty="0" smtClean="0">
                          <a:solidFill>
                            <a:schemeClr val="bg1"/>
                          </a:solidFill>
                          <a:latin typeface="+mj-lt"/>
                          <a:ea typeface="Times New Roman"/>
                          <a:cs typeface="Times New Roman"/>
                        </a:rPr>
                        <a:t>30.150</a:t>
                      </a:r>
                      <a:endParaRPr lang="tr-TR" sz="1500" b="1" dirty="0">
                        <a:solidFill>
                          <a:schemeClr val="bg1"/>
                        </a:solidFill>
                        <a:latin typeface="+mj-lt"/>
                        <a:ea typeface="Times New Roman"/>
                        <a:cs typeface="Times New Roman"/>
                      </a:endParaRPr>
                    </a:p>
                  </a:txBody>
                  <a:tcPr marL="44450" marR="44450" marT="0"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D6997"/>
                    </a:solidFill>
                  </a:tcPr>
                </a:tc>
                <a:tc rowSpan="9">
                  <a:txBody>
                    <a:bodyPr/>
                    <a:lstStyle/>
                    <a:p>
                      <a:pPr algn="ctr">
                        <a:spcAft>
                          <a:spcPts val="0"/>
                        </a:spcAft>
                      </a:pPr>
                      <a:r>
                        <a:rPr lang="tr-TR" sz="1500" b="1" dirty="0" smtClean="0">
                          <a:solidFill>
                            <a:schemeClr val="bg1"/>
                          </a:solidFill>
                          <a:latin typeface="+mj-lt"/>
                          <a:ea typeface="Times New Roman"/>
                          <a:cs typeface="Times New Roman"/>
                        </a:rPr>
                        <a:t>Barınma</a:t>
                      </a:r>
                      <a:r>
                        <a:rPr lang="tr-TR" sz="1500" b="1" baseline="0" dirty="0" smtClean="0">
                          <a:solidFill>
                            <a:schemeClr val="bg1"/>
                          </a:solidFill>
                          <a:latin typeface="+mj-lt"/>
                          <a:ea typeface="Times New Roman"/>
                          <a:cs typeface="Times New Roman"/>
                        </a:rPr>
                        <a:t> 450 TL</a:t>
                      </a:r>
                    </a:p>
                    <a:p>
                      <a:pPr algn="ctr">
                        <a:spcAft>
                          <a:spcPts val="0"/>
                        </a:spcAft>
                      </a:pPr>
                      <a:endParaRPr lang="tr-TR" sz="1500" b="1" baseline="0" dirty="0" smtClean="0">
                        <a:solidFill>
                          <a:schemeClr val="bg1"/>
                        </a:solidFill>
                        <a:latin typeface="+mj-lt"/>
                        <a:ea typeface="Times New Roman"/>
                        <a:cs typeface="Times New Roman"/>
                      </a:endParaRPr>
                    </a:p>
                    <a:p>
                      <a:pPr algn="ctr">
                        <a:spcAft>
                          <a:spcPts val="0"/>
                        </a:spcAft>
                      </a:pPr>
                      <a:r>
                        <a:rPr lang="tr-TR" sz="1500" b="1" baseline="0" dirty="0" smtClean="0">
                          <a:solidFill>
                            <a:schemeClr val="bg1"/>
                          </a:solidFill>
                          <a:latin typeface="+mj-lt"/>
                          <a:ea typeface="Times New Roman"/>
                          <a:cs typeface="Times New Roman"/>
                        </a:rPr>
                        <a:t>İaşe</a:t>
                      </a:r>
                    </a:p>
                    <a:p>
                      <a:pPr algn="ctr">
                        <a:spcAft>
                          <a:spcPts val="0"/>
                        </a:spcAft>
                      </a:pPr>
                      <a:r>
                        <a:rPr lang="tr-TR" sz="1500" b="1" baseline="0" dirty="0" smtClean="0">
                          <a:solidFill>
                            <a:schemeClr val="bg1"/>
                          </a:solidFill>
                          <a:latin typeface="+mj-lt"/>
                          <a:ea typeface="Times New Roman"/>
                          <a:cs typeface="Times New Roman"/>
                        </a:rPr>
                        <a:t>1.250 TL</a:t>
                      </a:r>
                    </a:p>
                    <a:p>
                      <a:pPr algn="ctr">
                        <a:spcAft>
                          <a:spcPts val="0"/>
                        </a:spcAft>
                      </a:pPr>
                      <a:endParaRPr lang="tr-TR" sz="1500" b="1" baseline="0" dirty="0" smtClean="0">
                        <a:solidFill>
                          <a:schemeClr val="bg1"/>
                        </a:solidFill>
                        <a:latin typeface="+mj-lt"/>
                        <a:ea typeface="Times New Roman"/>
                        <a:cs typeface="Times New Roman"/>
                      </a:endParaRPr>
                    </a:p>
                    <a:p>
                      <a:pPr algn="ctr">
                        <a:spcAft>
                          <a:spcPts val="0"/>
                        </a:spcAft>
                      </a:pPr>
                      <a:r>
                        <a:rPr lang="tr-TR" sz="1500" b="1" baseline="0" dirty="0" smtClean="0">
                          <a:solidFill>
                            <a:srgbClr val="FFFF00"/>
                          </a:solidFill>
                          <a:latin typeface="+mj-lt"/>
                          <a:ea typeface="Times New Roman"/>
                          <a:cs typeface="Times New Roman"/>
                        </a:rPr>
                        <a:t>Aylık Toplam</a:t>
                      </a:r>
                    </a:p>
                    <a:p>
                      <a:pPr algn="ctr">
                        <a:spcAft>
                          <a:spcPts val="0"/>
                        </a:spcAft>
                      </a:pPr>
                      <a:r>
                        <a:rPr lang="tr-TR" sz="1500" b="1" baseline="0" dirty="0" smtClean="0">
                          <a:solidFill>
                            <a:srgbClr val="FFFF00"/>
                          </a:solidFill>
                          <a:latin typeface="+mj-lt"/>
                          <a:ea typeface="Times New Roman"/>
                          <a:cs typeface="Times New Roman"/>
                        </a:rPr>
                        <a:t>1.650 TL</a:t>
                      </a:r>
                      <a:endParaRPr lang="tr-TR" sz="1500" b="1" dirty="0">
                        <a:solidFill>
                          <a:srgbClr val="FFFF00"/>
                        </a:solidFill>
                        <a:latin typeface="+mj-lt"/>
                        <a:ea typeface="Times New Roman"/>
                        <a:cs typeface="Times New Roman"/>
                      </a:endParaRPr>
                    </a:p>
                  </a:txBody>
                  <a:tcPr marL="44450" marR="4445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D6997"/>
                    </a:solidFill>
                  </a:tcPr>
                </a:tc>
                <a:tc rowSpan="9">
                  <a:txBody>
                    <a:bodyPr/>
                    <a:lstStyle/>
                    <a:p>
                      <a:pPr algn="ctr">
                        <a:spcAft>
                          <a:spcPts val="0"/>
                        </a:spcAft>
                      </a:pPr>
                      <a:r>
                        <a:rPr lang="tr-TR" sz="1500" b="1" dirty="0" smtClean="0">
                          <a:solidFill>
                            <a:srgbClr val="FFFF00"/>
                          </a:solidFill>
                          <a:latin typeface="+mj-lt"/>
                          <a:ea typeface="Times New Roman"/>
                          <a:cs typeface="Times New Roman"/>
                        </a:rPr>
                        <a:t>14.850 TL</a:t>
                      </a:r>
                      <a:endParaRPr lang="tr-TR" sz="1500" b="1" dirty="0">
                        <a:solidFill>
                          <a:srgbClr val="FFFF00"/>
                        </a:solidFill>
                        <a:latin typeface="+mj-lt"/>
                        <a:ea typeface="Times New Roman"/>
                        <a:cs typeface="Times New Roman"/>
                      </a:endParaRPr>
                    </a:p>
                  </a:txBody>
                  <a:tcPr marL="44450" marR="4445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D699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1.700</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15.300</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0000"/>
                    </a:solidFill>
                  </a:tcPr>
                </a:tc>
              </a:tr>
              <a:tr h="357534">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500" b="0" i="0" u="none" strike="noStrike" cap="none" normalizeH="0" baseline="0" dirty="0" smtClean="0">
                        <a:ln>
                          <a:noFill/>
                        </a:ln>
                        <a:solidFill>
                          <a:srgbClr val="FFFF00"/>
                        </a:solidFill>
                        <a:effectLst/>
                        <a:latin typeface="Times New Roman" pitchFamily="18" charset="0"/>
                        <a:cs typeface="Times New Roman" pitchFamily="18" charset="0"/>
                      </a:endParaRP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D6997"/>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5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D699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2</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D699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14</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D6997"/>
                    </a:solidFill>
                  </a:tcPr>
                </a:tc>
                <a:tc>
                  <a:txBody>
                    <a:bodyPr/>
                    <a:lstStyle/>
                    <a:p>
                      <a:pPr algn="ctr">
                        <a:spcAft>
                          <a:spcPts val="0"/>
                        </a:spcAft>
                      </a:pPr>
                      <a:r>
                        <a:rPr lang="tr-TR" sz="1500" b="1" dirty="0" smtClean="0">
                          <a:solidFill>
                            <a:schemeClr val="bg1"/>
                          </a:solidFill>
                          <a:latin typeface="+mj-lt"/>
                          <a:ea typeface="Times New Roman"/>
                          <a:cs typeface="Times New Roman"/>
                        </a:rPr>
                        <a:t>3.090</a:t>
                      </a:r>
                      <a:endParaRPr lang="tr-TR" sz="1500" b="1" dirty="0">
                        <a:solidFill>
                          <a:schemeClr val="bg1"/>
                        </a:solidFill>
                        <a:latin typeface="+mj-lt"/>
                        <a:ea typeface="Times New Roman"/>
                        <a:cs typeface="Times New Roman"/>
                      </a:endParaRPr>
                    </a:p>
                  </a:txBody>
                  <a:tcPr marL="44450" marR="4445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D6997"/>
                    </a:solidFill>
                  </a:tcPr>
                </a:tc>
                <a:tc>
                  <a:txBody>
                    <a:bodyPr/>
                    <a:lstStyle/>
                    <a:p>
                      <a:pPr algn="ctr">
                        <a:spcAft>
                          <a:spcPts val="0"/>
                        </a:spcAft>
                      </a:pPr>
                      <a:r>
                        <a:rPr lang="tr-TR" sz="1500" b="1" dirty="0" smtClean="0">
                          <a:solidFill>
                            <a:schemeClr val="bg1"/>
                          </a:solidFill>
                          <a:latin typeface="+mj-lt"/>
                          <a:ea typeface="Times New Roman"/>
                          <a:cs typeface="Times New Roman"/>
                        </a:rPr>
                        <a:t>27.810</a:t>
                      </a:r>
                      <a:endParaRPr lang="tr-TR" sz="1500" b="1" dirty="0">
                        <a:solidFill>
                          <a:schemeClr val="bg1"/>
                        </a:solidFill>
                        <a:latin typeface="+mj-lt"/>
                        <a:ea typeface="Times New Roman"/>
                        <a:cs typeface="Times New Roman"/>
                      </a:endParaRPr>
                    </a:p>
                  </a:txBody>
                  <a:tcPr marL="44450" marR="44450" marT="0"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D6997"/>
                    </a:solidFill>
                  </a:tcPr>
                </a:tc>
                <a:tc vMerge="1">
                  <a:txBody>
                    <a:bodyPr/>
                    <a:lstStyle/>
                    <a:p>
                      <a:pPr algn="ctr">
                        <a:spcAft>
                          <a:spcPts val="0"/>
                        </a:spcAft>
                      </a:pPr>
                      <a:endParaRPr lang="tr-TR" sz="1500" b="1" dirty="0">
                        <a:solidFill>
                          <a:srgbClr val="FFFF00"/>
                        </a:solidFill>
                        <a:latin typeface="+mj-lt"/>
                        <a:ea typeface="Times New Roman"/>
                        <a:cs typeface="Times New Roman"/>
                      </a:endParaRPr>
                    </a:p>
                  </a:txBody>
                  <a:tcPr marL="44450" marR="4445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D6997"/>
                    </a:solidFill>
                  </a:tcPr>
                </a:tc>
                <a:tc vMerge="1">
                  <a:txBody>
                    <a:bodyPr/>
                    <a:lstStyle/>
                    <a:p>
                      <a:pPr algn="ctr">
                        <a:spcAft>
                          <a:spcPts val="0"/>
                        </a:spcAft>
                      </a:pPr>
                      <a:endParaRPr lang="tr-TR" sz="1500" b="1" dirty="0">
                        <a:solidFill>
                          <a:srgbClr val="FFFF00"/>
                        </a:solidFill>
                        <a:latin typeface="+mj-lt"/>
                        <a:ea typeface="Times New Roman"/>
                        <a:cs typeface="Times New Roman"/>
                      </a:endParaRPr>
                    </a:p>
                  </a:txBody>
                  <a:tcPr marL="44450" marR="4445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D699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1.440</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12.960</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0000"/>
                    </a:solidFill>
                  </a:tcPr>
                </a:tc>
              </a:tr>
              <a:tr h="357534">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3</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D699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7</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D6997"/>
                    </a:solidFill>
                  </a:tcPr>
                </a:tc>
                <a:tc>
                  <a:txBody>
                    <a:bodyPr/>
                    <a:lstStyle/>
                    <a:p>
                      <a:pPr algn="ctr">
                        <a:spcAft>
                          <a:spcPts val="0"/>
                        </a:spcAft>
                      </a:pPr>
                      <a:r>
                        <a:rPr lang="tr-TR" sz="1500" b="1" dirty="0" smtClean="0">
                          <a:solidFill>
                            <a:schemeClr val="bg1"/>
                          </a:solidFill>
                          <a:latin typeface="+mj-lt"/>
                          <a:ea typeface="Times New Roman"/>
                          <a:cs typeface="Times New Roman"/>
                        </a:rPr>
                        <a:t>3.010</a:t>
                      </a:r>
                      <a:endParaRPr lang="tr-TR" sz="1500" b="1" dirty="0">
                        <a:solidFill>
                          <a:schemeClr val="bg1"/>
                        </a:solidFill>
                        <a:latin typeface="+mj-lt"/>
                        <a:ea typeface="Times New Roman"/>
                        <a:cs typeface="Times New Roman"/>
                      </a:endParaRPr>
                    </a:p>
                  </a:txBody>
                  <a:tcPr marL="44450" marR="4445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D6997"/>
                    </a:solidFill>
                  </a:tcPr>
                </a:tc>
                <a:tc>
                  <a:txBody>
                    <a:bodyPr/>
                    <a:lstStyle/>
                    <a:p>
                      <a:pPr algn="ctr">
                        <a:spcAft>
                          <a:spcPts val="0"/>
                        </a:spcAft>
                      </a:pPr>
                      <a:r>
                        <a:rPr lang="tr-TR" sz="1500" b="1" dirty="0" smtClean="0">
                          <a:solidFill>
                            <a:schemeClr val="bg1"/>
                          </a:solidFill>
                          <a:latin typeface="+mj-lt"/>
                          <a:ea typeface="Times New Roman"/>
                          <a:cs typeface="Times New Roman"/>
                        </a:rPr>
                        <a:t>27.090</a:t>
                      </a:r>
                      <a:endParaRPr lang="tr-TR" sz="1500" b="1" dirty="0">
                        <a:solidFill>
                          <a:schemeClr val="bg1"/>
                        </a:solidFill>
                        <a:latin typeface="+mj-lt"/>
                        <a:ea typeface="Times New Roman"/>
                        <a:cs typeface="Times New Roman"/>
                      </a:endParaRPr>
                    </a:p>
                  </a:txBody>
                  <a:tcPr marL="44450" marR="44450" marT="0"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D6997"/>
                    </a:solidFill>
                  </a:tcPr>
                </a:tc>
                <a:tc vMerge="1">
                  <a:txBody>
                    <a:bodyPr/>
                    <a:lstStyle/>
                    <a:p>
                      <a:pPr algn="ctr">
                        <a:spcAft>
                          <a:spcPts val="0"/>
                        </a:spcAft>
                      </a:pPr>
                      <a:endParaRPr lang="tr-TR" sz="1500" b="1" dirty="0">
                        <a:solidFill>
                          <a:schemeClr val="bg1"/>
                        </a:solidFill>
                        <a:latin typeface="Times New Roman"/>
                        <a:ea typeface="Times New Roman"/>
                        <a:cs typeface="Times New Roman"/>
                      </a:endParaRPr>
                    </a:p>
                  </a:txBody>
                  <a:tcPr marL="44450" marR="44450" marT="0"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D6997"/>
                    </a:solidFill>
                  </a:tcPr>
                </a:tc>
                <a:tc vMerge="1">
                  <a:txBody>
                    <a:bodyPr/>
                    <a:lstStyle/>
                    <a:p>
                      <a:pPr algn="ctr">
                        <a:spcAft>
                          <a:spcPts val="0"/>
                        </a:spcAft>
                      </a:pPr>
                      <a:endParaRPr lang="tr-TR" sz="1500" b="1" dirty="0">
                        <a:solidFill>
                          <a:schemeClr val="bg1"/>
                        </a:solidFill>
                        <a:latin typeface="Times New Roman"/>
                        <a:ea typeface="Times New Roman"/>
                        <a:cs typeface="Times New Roman"/>
                      </a:endParaRPr>
                    </a:p>
                  </a:txBody>
                  <a:tcPr marL="44450" marR="4445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D699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1.360</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12.240</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0000"/>
                    </a:solidFill>
                  </a:tcPr>
                </a:tc>
              </a:tr>
              <a:tr h="357534">
                <a:tc vMerge="1">
                  <a:txBody>
                    <a:bodyPr/>
                    <a:lstStyle/>
                    <a:p>
                      <a:endParaRPr lang="tr-TR"/>
                    </a:p>
                  </a:txBody>
                  <a:tcPr/>
                </a:tc>
                <a:tc vMerge="1">
                  <a:txBody>
                    <a:bodyPr/>
                    <a:lstStyle/>
                    <a:p>
                      <a:endParaRPr lang="tr-TR" dirty="0"/>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4</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D699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98</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D6997"/>
                    </a:solidFill>
                  </a:tcPr>
                </a:tc>
                <a:tc>
                  <a:txBody>
                    <a:bodyPr/>
                    <a:lstStyle/>
                    <a:p>
                      <a:pPr algn="ctr">
                        <a:spcAft>
                          <a:spcPts val="0"/>
                        </a:spcAft>
                      </a:pPr>
                      <a:r>
                        <a:rPr lang="tr-TR" sz="1500" b="1" dirty="0" smtClean="0">
                          <a:solidFill>
                            <a:schemeClr val="bg1"/>
                          </a:solidFill>
                          <a:latin typeface="+mj-lt"/>
                          <a:ea typeface="Times New Roman"/>
                          <a:cs typeface="Times New Roman"/>
                        </a:rPr>
                        <a:t>2.940</a:t>
                      </a:r>
                      <a:endParaRPr lang="tr-TR" sz="1500" b="1" dirty="0">
                        <a:solidFill>
                          <a:schemeClr val="bg1"/>
                        </a:solidFill>
                        <a:latin typeface="+mj-lt"/>
                        <a:ea typeface="Times New Roman"/>
                        <a:cs typeface="Times New Roman"/>
                      </a:endParaRPr>
                    </a:p>
                  </a:txBody>
                  <a:tcPr marL="44450" marR="4445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D6997"/>
                    </a:solidFill>
                  </a:tcPr>
                </a:tc>
                <a:tc>
                  <a:txBody>
                    <a:bodyPr/>
                    <a:lstStyle/>
                    <a:p>
                      <a:pPr algn="ctr">
                        <a:spcAft>
                          <a:spcPts val="0"/>
                        </a:spcAft>
                      </a:pPr>
                      <a:r>
                        <a:rPr lang="tr-TR" sz="1500" b="1" dirty="0" smtClean="0">
                          <a:solidFill>
                            <a:schemeClr val="bg1"/>
                          </a:solidFill>
                          <a:latin typeface="+mj-lt"/>
                          <a:ea typeface="Times New Roman"/>
                          <a:cs typeface="Times New Roman"/>
                        </a:rPr>
                        <a:t>26.460</a:t>
                      </a:r>
                      <a:endParaRPr lang="tr-TR" sz="1500" b="1" dirty="0">
                        <a:solidFill>
                          <a:schemeClr val="bg1"/>
                        </a:solidFill>
                        <a:latin typeface="+mj-lt"/>
                        <a:ea typeface="Times New Roman"/>
                        <a:cs typeface="Times New Roman"/>
                      </a:endParaRPr>
                    </a:p>
                  </a:txBody>
                  <a:tcPr marL="44450" marR="44450" marT="0"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D6997"/>
                    </a:solidFill>
                  </a:tcPr>
                </a:tc>
                <a:tc vMerge="1">
                  <a:txBody>
                    <a:bodyPr/>
                    <a:lstStyle/>
                    <a:p>
                      <a:pPr algn="ctr">
                        <a:spcAft>
                          <a:spcPts val="0"/>
                        </a:spcAft>
                      </a:pPr>
                      <a:endParaRPr lang="tr-TR" sz="1500" b="1" dirty="0">
                        <a:solidFill>
                          <a:schemeClr val="bg1"/>
                        </a:solidFill>
                        <a:latin typeface="Times New Roman"/>
                        <a:ea typeface="Times New Roman"/>
                        <a:cs typeface="Times New Roman"/>
                      </a:endParaRPr>
                    </a:p>
                  </a:txBody>
                  <a:tcPr marL="44450" marR="44450" marT="0"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D6997"/>
                    </a:solidFill>
                  </a:tcPr>
                </a:tc>
                <a:tc vMerge="1">
                  <a:txBody>
                    <a:bodyPr/>
                    <a:lstStyle/>
                    <a:p>
                      <a:pPr algn="ctr">
                        <a:spcAft>
                          <a:spcPts val="0"/>
                        </a:spcAft>
                      </a:pPr>
                      <a:endParaRPr lang="tr-TR" sz="1500" b="1" dirty="0">
                        <a:solidFill>
                          <a:schemeClr val="bg1"/>
                        </a:solidFill>
                        <a:latin typeface="Times New Roman"/>
                        <a:ea typeface="Times New Roman"/>
                        <a:cs typeface="Times New Roman"/>
                      </a:endParaRPr>
                    </a:p>
                  </a:txBody>
                  <a:tcPr marL="44450" marR="4445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D699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1.290</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11.610</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0000"/>
                    </a:solidFill>
                  </a:tcPr>
                </a:tc>
              </a:tr>
              <a:tr h="357534">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FFFF00"/>
                          </a:solidFill>
                          <a:effectLst/>
                          <a:latin typeface="Arial" pitchFamily="34" charset="0"/>
                          <a:cs typeface="Times New Roman" pitchFamily="18" charset="0"/>
                        </a:rPr>
                        <a:t>ESKİŞEHİR</a:t>
                      </a:r>
                      <a:endParaRPr kumimoji="0" lang="tr-TR" sz="1500" b="0" i="0" u="none" strike="noStrike" cap="none" normalizeH="0" baseline="0" dirty="0" smtClean="0">
                        <a:ln>
                          <a:noFill/>
                        </a:ln>
                        <a:solidFill>
                          <a:srgbClr val="FFFF00"/>
                        </a:solidFill>
                        <a:effectLst/>
                        <a:latin typeface="Times New Roman" pitchFamily="18" charset="0"/>
                        <a:cs typeface="Times New Roman" pitchFamily="18" charset="0"/>
                      </a:endParaRP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Arial" pitchFamily="34" charset="0"/>
                          <a:cs typeface="Times New Roman" pitchFamily="18" charset="0"/>
                        </a:rPr>
                        <a:t>389                     </a:t>
                      </a:r>
                      <a:endParaRPr kumimoji="0" lang="tr-TR" sz="15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1</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101</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algn="ctr">
                        <a:spcAft>
                          <a:spcPts val="0"/>
                        </a:spcAft>
                      </a:pPr>
                      <a:r>
                        <a:rPr lang="tr-TR" sz="1500" b="1" dirty="0" smtClean="0">
                          <a:solidFill>
                            <a:schemeClr val="bg1"/>
                          </a:solidFill>
                          <a:latin typeface="+mj-lt"/>
                          <a:ea typeface="Times New Roman"/>
                          <a:cs typeface="Times New Roman"/>
                        </a:rPr>
                        <a:t>3.090</a:t>
                      </a:r>
                      <a:endParaRPr lang="tr-TR" sz="1500" b="1" dirty="0">
                        <a:solidFill>
                          <a:schemeClr val="bg1"/>
                        </a:solidFill>
                        <a:latin typeface="+mj-lt"/>
                        <a:ea typeface="Times New Roman"/>
                        <a:cs typeface="Times New Roman"/>
                      </a:endParaRPr>
                    </a:p>
                  </a:txBody>
                  <a:tcPr marL="44450" marR="4445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algn="ctr">
                        <a:spcAft>
                          <a:spcPts val="0"/>
                        </a:spcAft>
                      </a:pPr>
                      <a:r>
                        <a:rPr lang="tr-TR" sz="1500" b="1" dirty="0" smtClean="0">
                          <a:solidFill>
                            <a:schemeClr val="bg1"/>
                          </a:solidFill>
                          <a:latin typeface="+mj-lt"/>
                          <a:ea typeface="Times New Roman"/>
                          <a:cs typeface="Times New Roman"/>
                        </a:rPr>
                        <a:t>27.810</a:t>
                      </a:r>
                      <a:endParaRPr lang="tr-TR" sz="1500" b="1" dirty="0">
                        <a:solidFill>
                          <a:schemeClr val="bg1"/>
                        </a:solidFill>
                        <a:latin typeface="+mj-lt"/>
                        <a:ea typeface="Times New Roman"/>
                        <a:cs typeface="Times New Roman"/>
                      </a:endParaRPr>
                    </a:p>
                  </a:txBody>
                  <a:tcPr marL="44450" marR="44450" marT="0"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vMerge="1">
                  <a:txBody>
                    <a:bodyPr/>
                    <a:lstStyle/>
                    <a:p>
                      <a:pPr algn="ctr">
                        <a:spcAft>
                          <a:spcPts val="0"/>
                        </a:spcAft>
                      </a:pPr>
                      <a:endParaRPr lang="tr-TR" sz="1500" b="1" dirty="0">
                        <a:solidFill>
                          <a:schemeClr val="bg1"/>
                        </a:solidFill>
                        <a:latin typeface="Times New Roman"/>
                        <a:ea typeface="Times New Roman"/>
                        <a:cs typeface="Times New Roman"/>
                      </a:endParaRPr>
                    </a:p>
                  </a:txBody>
                  <a:tcPr marL="44450" marR="44450" marT="0"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vMerge="1">
                  <a:txBody>
                    <a:bodyPr/>
                    <a:lstStyle/>
                    <a:p>
                      <a:pPr algn="ctr">
                        <a:spcAft>
                          <a:spcPts val="0"/>
                        </a:spcAft>
                      </a:pPr>
                      <a:endParaRPr lang="tr-TR" sz="1500" b="1" dirty="0">
                        <a:solidFill>
                          <a:schemeClr val="bg1"/>
                        </a:solidFill>
                        <a:latin typeface="Times New Roman"/>
                        <a:ea typeface="Times New Roman"/>
                        <a:cs typeface="Times New Roman"/>
                      </a:endParaRPr>
                    </a:p>
                  </a:txBody>
                  <a:tcPr marL="44450" marR="4445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1.440</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12.960</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0000"/>
                    </a:solidFill>
                  </a:tcPr>
                </a:tc>
              </a:tr>
              <a:tr h="357534">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2</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4</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algn="ctr">
                        <a:spcAft>
                          <a:spcPts val="0"/>
                        </a:spcAft>
                      </a:pPr>
                      <a:r>
                        <a:rPr lang="tr-TR" sz="1500" b="1" dirty="0" smtClean="0">
                          <a:solidFill>
                            <a:schemeClr val="bg1"/>
                          </a:solidFill>
                          <a:latin typeface="+mj-lt"/>
                          <a:ea typeface="Times New Roman"/>
                          <a:cs typeface="Times New Roman"/>
                        </a:rPr>
                        <a:t>2.970</a:t>
                      </a:r>
                      <a:endParaRPr lang="tr-TR" sz="1500" b="1" dirty="0">
                        <a:solidFill>
                          <a:schemeClr val="bg1"/>
                        </a:solidFill>
                        <a:latin typeface="+mj-lt"/>
                        <a:ea typeface="Times New Roman"/>
                        <a:cs typeface="Times New Roman"/>
                      </a:endParaRPr>
                    </a:p>
                  </a:txBody>
                  <a:tcPr marL="44450" marR="4445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algn="ctr">
                        <a:spcAft>
                          <a:spcPts val="0"/>
                        </a:spcAft>
                      </a:pPr>
                      <a:r>
                        <a:rPr lang="tr-TR" sz="1500" b="1" dirty="0" smtClean="0">
                          <a:solidFill>
                            <a:schemeClr val="bg1"/>
                          </a:solidFill>
                          <a:latin typeface="+mj-lt"/>
                          <a:ea typeface="Times New Roman"/>
                          <a:cs typeface="Times New Roman"/>
                        </a:rPr>
                        <a:t>26.730</a:t>
                      </a:r>
                      <a:endParaRPr lang="tr-TR" sz="1500" b="1" dirty="0">
                        <a:solidFill>
                          <a:schemeClr val="bg1"/>
                        </a:solidFill>
                        <a:latin typeface="+mj-lt"/>
                        <a:ea typeface="Times New Roman"/>
                        <a:cs typeface="Times New Roman"/>
                      </a:endParaRPr>
                    </a:p>
                  </a:txBody>
                  <a:tcPr marL="44450" marR="44450" marT="0"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vMerge="1">
                  <a:txBody>
                    <a:bodyPr/>
                    <a:lstStyle/>
                    <a:p>
                      <a:pPr algn="ctr">
                        <a:spcAft>
                          <a:spcPts val="0"/>
                        </a:spcAft>
                      </a:pPr>
                      <a:endParaRPr lang="tr-TR" sz="1500" b="1" dirty="0">
                        <a:solidFill>
                          <a:schemeClr val="bg1"/>
                        </a:solidFill>
                        <a:latin typeface="Times New Roman"/>
                        <a:ea typeface="Times New Roman"/>
                        <a:cs typeface="Times New Roman"/>
                      </a:endParaRPr>
                    </a:p>
                  </a:txBody>
                  <a:tcPr marL="44450" marR="44450" marT="0"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vMerge="1">
                  <a:txBody>
                    <a:bodyPr/>
                    <a:lstStyle/>
                    <a:p>
                      <a:pPr algn="ctr">
                        <a:spcAft>
                          <a:spcPts val="0"/>
                        </a:spcAft>
                      </a:pPr>
                      <a:endParaRPr lang="tr-TR" sz="1500" b="1" dirty="0">
                        <a:solidFill>
                          <a:schemeClr val="bg1"/>
                        </a:solidFill>
                        <a:latin typeface="Times New Roman"/>
                        <a:ea typeface="Times New Roman"/>
                        <a:cs typeface="Times New Roman"/>
                      </a:endParaRPr>
                    </a:p>
                  </a:txBody>
                  <a:tcPr marL="44450" marR="4445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1.320</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11.880</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0000"/>
                    </a:solidFill>
                  </a:tcPr>
                </a:tc>
              </a:tr>
              <a:tr h="357534">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smtClean="0">
                          <a:ln>
                            <a:noFill/>
                          </a:ln>
                          <a:solidFill>
                            <a:schemeClr val="bg1"/>
                          </a:solidFill>
                          <a:effectLst/>
                          <a:latin typeface="+mj-lt"/>
                          <a:cs typeface="Times New Roman" pitchFamily="18" charset="0"/>
                        </a:rPr>
                        <a:t>3</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40</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algn="ctr">
                        <a:spcAft>
                          <a:spcPts val="0"/>
                        </a:spcAft>
                      </a:pPr>
                      <a:r>
                        <a:rPr lang="tr-TR" sz="1500" b="1" dirty="0" smtClean="0">
                          <a:solidFill>
                            <a:schemeClr val="bg1"/>
                          </a:solidFill>
                          <a:latin typeface="+mj-lt"/>
                          <a:ea typeface="Times New Roman"/>
                          <a:cs typeface="Times New Roman"/>
                        </a:rPr>
                        <a:t>2.790</a:t>
                      </a:r>
                      <a:endParaRPr lang="tr-TR" sz="1500" b="1" dirty="0">
                        <a:solidFill>
                          <a:schemeClr val="bg1"/>
                        </a:solidFill>
                        <a:latin typeface="+mj-lt"/>
                        <a:ea typeface="Times New Roman"/>
                        <a:cs typeface="Times New Roman"/>
                      </a:endParaRPr>
                    </a:p>
                  </a:txBody>
                  <a:tcPr marL="44450" marR="4445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algn="ctr">
                        <a:spcAft>
                          <a:spcPts val="0"/>
                        </a:spcAft>
                      </a:pPr>
                      <a:r>
                        <a:rPr lang="tr-TR" sz="1500" b="1" dirty="0" smtClean="0">
                          <a:solidFill>
                            <a:schemeClr val="bg1"/>
                          </a:solidFill>
                          <a:latin typeface="+mj-lt"/>
                          <a:ea typeface="Times New Roman"/>
                          <a:cs typeface="Times New Roman"/>
                        </a:rPr>
                        <a:t>25.110</a:t>
                      </a:r>
                      <a:endParaRPr lang="tr-TR" sz="1500" b="1" dirty="0">
                        <a:solidFill>
                          <a:schemeClr val="bg1"/>
                        </a:solidFill>
                        <a:latin typeface="+mj-lt"/>
                        <a:ea typeface="Times New Roman"/>
                        <a:cs typeface="Times New Roman"/>
                      </a:endParaRPr>
                    </a:p>
                  </a:txBody>
                  <a:tcPr marL="44450" marR="44450" marT="0"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vMerge="1">
                  <a:txBody>
                    <a:bodyPr/>
                    <a:lstStyle/>
                    <a:p>
                      <a:pPr algn="ctr">
                        <a:spcAft>
                          <a:spcPts val="0"/>
                        </a:spcAft>
                      </a:pPr>
                      <a:endParaRPr lang="tr-TR" sz="1500" b="1" dirty="0">
                        <a:solidFill>
                          <a:schemeClr val="bg1"/>
                        </a:solidFill>
                        <a:latin typeface="Times New Roman"/>
                        <a:ea typeface="Times New Roman"/>
                        <a:cs typeface="Times New Roman"/>
                      </a:endParaRPr>
                    </a:p>
                  </a:txBody>
                  <a:tcPr marL="44450" marR="44450" marT="0"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vMerge="1">
                  <a:txBody>
                    <a:bodyPr/>
                    <a:lstStyle/>
                    <a:p>
                      <a:pPr algn="ctr">
                        <a:spcAft>
                          <a:spcPts val="0"/>
                        </a:spcAft>
                      </a:pPr>
                      <a:endParaRPr lang="tr-TR" sz="1500" b="1" dirty="0">
                        <a:solidFill>
                          <a:schemeClr val="bg1"/>
                        </a:solidFill>
                        <a:latin typeface="Times New Roman"/>
                        <a:ea typeface="Times New Roman"/>
                        <a:cs typeface="Times New Roman"/>
                      </a:endParaRPr>
                    </a:p>
                  </a:txBody>
                  <a:tcPr marL="44450" marR="4445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1.140</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10.260</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0000"/>
                    </a:solidFill>
                  </a:tcPr>
                </a:tc>
              </a:tr>
              <a:tr h="357534">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smtClean="0">
                          <a:ln>
                            <a:noFill/>
                          </a:ln>
                          <a:solidFill>
                            <a:schemeClr val="bg1"/>
                          </a:solidFill>
                          <a:effectLst/>
                          <a:latin typeface="+mj-lt"/>
                          <a:cs typeface="Times New Roman" pitchFamily="18" charset="0"/>
                        </a:rPr>
                        <a:t>4</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40</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algn="ctr">
                        <a:spcAft>
                          <a:spcPts val="0"/>
                        </a:spcAft>
                      </a:pPr>
                      <a:r>
                        <a:rPr lang="tr-TR" sz="1500" b="1" dirty="0" smtClean="0">
                          <a:solidFill>
                            <a:schemeClr val="bg1"/>
                          </a:solidFill>
                          <a:latin typeface="+mj-lt"/>
                          <a:ea typeface="Times New Roman"/>
                          <a:cs typeface="Times New Roman"/>
                        </a:rPr>
                        <a:t>2.720</a:t>
                      </a:r>
                      <a:endParaRPr lang="tr-TR" sz="1500" b="1" dirty="0">
                        <a:solidFill>
                          <a:schemeClr val="bg1"/>
                        </a:solidFill>
                        <a:latin typeface="+mj-lt"/>
                        <a:ea typeface="Times New Roman"/>
                        <a:cs typeface="Times New Roman"/>
                      </a:endParaRPr>
                    </a:p>
                  </a:txBody>
                  <a:tcPr marL="44450" marR="4445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algn="ctr">
                        <a:spcAft>
                          <a:spcPts val="0"/>
                        </a:spcAft>
                      </a:pPr>
                      <a:r>
                        <a:rPr lang="tr-TR" sz="1500" b="1" dirty="0" smtClean="0">
                          <a:solidFill>
                            <a:schemeClr val="bg1"/>
                          </a:solidFill>
                          <a:latin typeface="+mj-lt"/>
                          <a:ea typeface="Times New Roman"/>
                          <a:cs typeface="Times New Roman"/>
                        </a:rPr>
                        <a:t>24.480</a:t>
                      </a:r>
                      <a:endParaRPr lang="tr-TR" sz="1500" b="1" dirty="0">
                        <a:solidFill>
                          <a:schemeClr val="bg1"/>
                        </a:solidFill>
                        <a:latin typeface="+mj-lt"/>
                        <a:ea typeface="Times New Roman"/>
                        <a:cs typeface="Times New Roman"/>
                      </a:endParaRPr>
                    </a:p>
                  </a:txBody>
                  <a:tcPr marL="44450" marR="44450" marT="0"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vMerge="1">
                  <a:txBody>
                    <a:bodyPr/>
                    <a:lstStyle/>
                    <a:p>
                      <a:pPr algn="ctr">
                        <a:spcAft>
                          <a:spcPts val="0"/>
                        </a:spcAft>
                      </a:pPr>
                      <a:endParaRPr lang="tr-TR" sz="1500" b="1" dirty="0">
                        <a:solidFill>
                          <a:schemeClr val="bg1"/>
                        </a:solidFill>
                        <a:latin typeface="Times New Roman"/>
                        <a:ea typeface="Times New Roman"/>
                        <a:cs typeface="Times New Roman"/>
                      </a:endParaRPr>
                    </a:p>
                  </a:txBody>
                  <a:tcPr marL="44450" marR="44450" marT="0"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vMerge="1">
                  <a:txBody>
                    <a:bodyPr/>
                    <a:lstStyle/>
                    <a:p>
                      <a:pPr algn="ctr">
                        <a:spcAft>
                          <a:spcPts val="0"/>
                        </a:spcAft>
                      </a:pPr>
                      <a:endParaRPr lang="tr-TR" sz="1500" b="1" dirty="0">
                        <a:solidFill>
                          <a:schemeClr val="bg1"/>
                        </a:solidFill>
                        <a:latin typeface="Times New Roman"/>
                        <a:ea typeface="Times New Roman"/>
                        <a:cs typeface="Times New Roman"/>
                      </a:endParaRPr>
                    </a:p>
                  </a:txBody>
                  <a:tcPr marL="44450" marR="4445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1.070</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9.630</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0000"/>
                    </a:solidFill>
                  </a:tcPr>
                </a:tc>
              </a:tr>
              <a:tr h="6275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FFFF00"/>
                          </a:solidFill>
                          <a:effectLst/>
                          <a:latin typeface="Arial" pitchFamily="34" charset="0"/>
                          <a:cs typeface="Times New Roman" pitchFamily="18" charset="0"/>
                        </a:rPr>
                        <a:t>H.PAŞA</a:t>
                      </a:r>
                      <a:endParaRPr kumimoji="0" lang="tr-TR" sz="1500" b="0" i="0" u="none" strike="noStrike" cap="none" normalizeH="0" baseline="0" dirty="0" smtClean="0">
                        <a:ln>
                          <a:noFill/>
                        </a:ln>
                        <a:solidFill>
                          <a:srgbClr val="FFFF00"/>
                        </a:solidFill>
                        <a:effectLst/>
                        <a:latin typeface="Times New Roman" pitchFamily="18" charset="0"/>
                        <a:cs typeface="Times New Roman" pitchFamily="18" charset="0"/>
                      </a:endParaRP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66B9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Arial" pitchFamily="34" charset="0"/>
                          <a:cs typeface="Times New Roman" pitchFamily="18" charset="0"/>
                        </a:rPr>
                        <a:t>564               </a:t>
                      </a:r>
                      <a:endParaRPr kumimoji="0" lang="tr-TR" sz="15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66B9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3</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66B9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188</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66B9E"/>
                    </a:solidFill>
                  </a:tcPr>
                </a:tc>
                <a:tc>
                  <a:txBody>
                    <a:bodyPr/>
                    <a:lstStyle/>
                    <a:p>
                      <a:pPr algn="ctr">
                        <a:spcAft>
                          <a:spcPts val="0"/>
                        </a:spcAft>
                      </a:pPr>
                      <a:r>
                        <a:rPr lang="tr-TR" sz="1500" b="1" dirty="0" smtClean="0">
                          <a:solidFill>
                            <a:schemeClr val="bg1"/>
                          </a:solidFill>
                          <a:latin typeface="+mj-lt"/>
                          <a:ea typeface="Times New Roman"/>
                          <a:cs typeface="Times New Roman"/>
                        </a:rPr>
                        <a:t>3.390</a:t>
                      </a:r>
                      <a:endParaRPr lang="tr-TR" sz="1500" b="1" dirty="0">
                        <a:solidFill>
                          <a:schemeClr val="bg1"/>
                        </a:solidFill>
                        <a:latin typeface="+mj-lt"/>
                        <a:ea typeface="Times New Roman"/>
                        <a:cs typeface="Times New Roman"/>
                      </a:endParaRPr>
                    </a:p>
                  </a:txBody>
                  <a:tcPr marL="44450" marR="4445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66B9E"/>
                    </a:solidFill>
                  </a:tcPr>
                </a:tc>
                <a:tc>
                  <a:txBody>
                    <a:bodyPr/>
                    <a:lstStyle/>
                    <a:p>
                      <a:pPr algn="ctr">
                        <a:spcAft>
                          <a:spcPts val="0"/>
                        </a:spcAft>
                      </a:pPr>
                      <a:r>
                        <a:rPr lang="tr-TR" sz="1500" b="1" dirty="0" smtClean="0">
                          <a:solidFill>
                            <a:schemeClr val="bg1"/>
                          </a:solidFill>
                          <a:latin typeface="+mj-lt"/>
                          <a:ea typeface="Times New Roman"/>
                          <a:cs typeface="Times New Roman"/>
                        </a:rPr>
                        <a:t>30.510</a:t>
                      </a:r>
                      <a:endParaRPr lang="tr-TR" sz="1500" b="1" dirty="0">
                        <a:solidFill>
                          <a:schemeClr val="bg1"/>
                        </a:solidFill>
                        <a:latin typeface="+mj-lt"/>
                        <a:ea typeface="Times New Roman"/>
                        <a:cs typeface="Times New Roman"/>
                      </a:endParaRPr>
                    </a:p>
                  </a:txBody>
                  <a:tcPr marL="44450" marR="44450" marT="0"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66B9E"/>
                    </a:solidFill>
                  </a:tcPr>
                </a:tc>
                <a:tc vMerge="1">
                  <a:txBody>
                    <a:bodyPr/>
                    <a:lstStyle/>
                    <a:p>
                      <a:pPr algn="ctr">
                        <a:spcAft>
                          <a:spcPts val="0"/>
                        </a:spcAft>
                      </a:pPr>
                      <a:endParaRPr lang="tr-TR" sz="1500" b="1" dirty="0">
                        <a:solidFill>
                          <a:schemeClr val="bg1"/>
                        </a:solidFill>
                        <a:latin typeface="Times New Roman"/>
                        <a:ea typeface="Times New Roman"/>
                        <a:cs typeface="Times New Roman"/>
                      </a:endParaRPr>
                    </a:p>
                  </a:txBody>
                  <a:tcPr marL="44450" marR="44450" marT="0"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66B9E"/>
                    </a:solidFill>
                  </a:tcPr>
                </a:tc>
                <a:tc vMerge="1">
                  <a:txBody>
                    <a:bodyPr/>
                    <a:lstStyle/>
                    <a:p>
                      <a:pPr algn="ctr">
                        <a:spcAft>
                          <a:spcPts val="0"/>
                        </a:spcAft>
                      </a:pPr>
                      <a:endParaRPr lang="tr-TR" sz="1500" b="1" dirty="0">
                        <a:solidFill>
                          <a:schemeClr val="bg1"/>
                        </a:solidFill>
                        <a:latin typeface="Times New Roman"/>
                        <a:ea typeface="Times New Roman"/>
                        <a:cs typeface="Times New Roman"/>
                      </a:endParaRPr>
                    </a:p>
                  </a:txBody>
                  <a:tcPr marL="44450" marR="4445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66B9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bg1"/>
                          </a:solidFill>
                          <a:effectLst/>
                          <a:latin typeface="+mj-lt"/>
                          <a:cs typeface="Times New Roman" pitchFamily="18" charset="0"/>
                        </a:rPr>
                        <a:t>1.740</a:t>
                      </a: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smtClean="0">
                          <a:ln>
                            <a:noFill/>
                          </a:ln>
                          <a:solidFill>
                            <a:schemeClr val="bg1"/>
                          </a:solidFill>
                          <a:effectLst/>
                          <a:latin typeface="+mj-lt"/>
                          <a:cs typeface="Times New Roman" pitchFamily="18" charset="0"/>
                        </a:rPr>
                        <a:t>15.660</a:t>
                      </a:r>
                      <a:endParaRPr kumimoji="0" lang="tr-TR" sz="1500" b="1" i="0" u="none" strike="noStrike" cap="none" normalizeH="0" baseline="0" dirty="0" smtClean="0">
                        <a:ln>
                          <a:noFill/>
                        </a:ln>
                        <a:solidFill>
                          <a:schemeClr val="bg1"/>
                        </a:solidFill>
                        <a:effectLst/>
                        <a:latin typeface="+mj-lt"/>
                        <a:cs typeface="Times New Roman" pitchFamily="18" charset="0"/>
                      </a:endParaRPr>
                    </a:p>
                  </a:txBody>
                  <a:tcPr marL="44449" marR="44449"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0000"/>
                    </a:solidFill>
                  </a:tcPr>
                </a:tc>
              </a:tr>
            </a:tbl>
          </a:graphicData>
        </a:graphic>
      </p:graphicFrame>
      <p:sp>
        <p:nvSpPr>
          <p:cNvPr id="13" name="Text Box 78"/>
          <p:cNvSpPr txBox="1">
            <a:spLocks noChangeArrowheads="1"/>
          </p:cNvSpPr>
          <p:nvPr/>
        </p:nvSpPr>
        <p:spPr bwMode="auto">
          <a:xfrm>
            <a:off x="0" y="5945446"/>
            <a:ext cx="8964488" cy="867930"/>
          </a:xfrm>
          <a:prstGeom prst="rect">
            <a:avLst/>
          </a:prstGeom>
          <a:noFill/>
          <a:ln w="12700">
            <a:noFill/>
            <a:miter lim="800000"/>
            <a:headEnd type="none" w="sm" len="sm"/>
            <a:tailEnd type="none" w="sm" len="sm"/>
          </a:ln>
        </p:spPr>
        <p:txBody>
          <a:bodyPr wrap="square">
            <a:spAutoFit/>
          </a:bodyPr>
          <a:lstStyle/>
          <a:p>
            <a:pPr algn="just">
              <a:lnSpc>
                <a:spcPct val="140000"/>
              </a:lnSpc>
              <a:buClr>
                <a:srgbClr val="FFFF00"/>
              </a:buClr>
            </a:pPr>
            <a:r>
              <a:rPr lang="tr-TR" sz="1800" b="1" dirty="0"/>
              <a:t>   Bu ücretlere sabah kahvaltısı, akşam yemeği bedeli, internet ve çamaşır yıkama ücretleri dahildir</a:t>
            </a:r>
            <a:r>
              <a:rPr lang="tr-TR" sz="1800" b="1" dirty="0" smtClean="0"/>
              <a:t>. </a:t>
            </a:r>
            <a:endParaRPr lang="tr-TR" sz="1800" b="1" dirty="0"/>
          </a:p>
        </p:txBody>
      </p:sp>
    </p:spTree>
    <p:extLst>
      <p:ext uri="{BB962C8B-B14F-4D97-AF65-F5344CB8AC3E}">
        <p14:creationId xmlns:p14="http://schemas.microsoft.com/office/powerpoint/2010/main" val="342741629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 name="Text Box 10"/>
          <p:cNvSpPr txBox="1">
            <a:spLocks noChangeArrowheads="1"/>
          </p:cNvSpPr>
          <p:nvPr/>
        </p:nvSpPr>
        <p:spPr bwMode="auto">
          <a:xfrm>
            <a:off x="530225" y="211138"/>
            <a:ext cx="8218488" cy="549275"/>
          </a:xfrm>
          <a:prstGeom prst="rect">
            <a:avLst/>
          </a:prstGeom>
          <a:noFill/>
          <a:ln w="28575" cap="sq">
            <a:noFill/>
            <a:miter lim="800000"/>
            <a:headEnd type="none" w="sm" len="sm"/>
            <a:tailEnd type="none" w="sm" len="sm"/>
          </a:ln>
        </p:spPr>
        <p:txBody>
          <a:bodyPr>
            <a:spAutoFit/>
          </a:bodyPr>
          <a:lstStyle/>
          <a:p>
            <a:r>
              <a:rPr lang="tr-TR" sz="3000" b="1">
                <a:solidFill>
                  <a:srgbClr val="FFFF00"/>
                </a:solidFill>
              </a:rPr>
              <a:t>Yurtlarda Öğrencilere Sunulan İmkanlar</a:t>
            </a:r>
          </a:p>
        </p:txBody>
      </p:sp>
      <p:pic>
        <p:nvPicPr>
          <p:cNvPr id="17419" name="Picture 12" descr="TURK BAYRAĞI"/>
          <p:cNvPicPr>
            <a:picLocks noChangeAspect="1" noChangeArrowheads="1" noCrop="1"/>
          </p:cNvPicPr>
          <p:nvPr/>
        </p:nvPicPr>
        <p:blipFill>
          <a:blip r:embed="rId2" cstate="print"/>
          <a:srcRect/>
          <a:stretch>
            <a:fillRect/>
          </a:stretch>
        </p:blipFill>
        <p:spPr bwMode="auto">
          <a:xfrm>
            <a:off x="8377238" y="176213"/>
            <a:ext cx="766762" cy="700087"/>
          </a:xfrm>
          <a:prstGeom prst="rect">
            <a:avLst/>
          </a:prstGeom>
          <a:noFill/>
          <a:ln w="9525">
            <a:noFill/>
            <a:miter lim="800000"/>
            <a:headEnd/>
            <a:tailEnd/>
          </a:ln>
        </p:spPr>
      </p:pic>
      <p:pic>
        <p:nvPicPr>
          <p:cNvPr id="17420" name="Picture 7" descr="C:\Users\hp\Desktop\TSKEV logo.png"/>
          <p:cNvPicPr>
            <a:picLocks noChangeAspect="1" noChangeArrowheads="1"/>
          </p:cNvPicPr>
          <p:nvPr/>
        </p:nvPicPr>
        <p:blipFill>
          <a:blip r:embed="rId3" cstate="print"/>
          <a:srcRect/>
          <a:stretch>
            <a:fillRect/>
          </a:stretch>
        </p:blipFill>
        <p:spPr bwMode="auto">
          <a:xfrm>
            <a:off x="107950" y="44450"/>
            <a:ext cx="863600" cy="1136650"/>
          </a:xfrm>
          <a:prstGeom prst="rect">
            <a:avLst/>
          </a:prstGeom>
          <a:noFill/>
          <a:ln w="9525">
            <a:noFill/>
            <a:miter lim="800000"/>
            <a:headEnd/>
            <a:tailEnd/>
          </a:ln>
        </p:spPr>
      </p:pic>
      <p:pic>
        <p:nvPicPr>
          <p:cNvPr id="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042" t="19963" r="33479" b="19543"/>
          <a:stretch/>
        </p:blipFill>
        <p:spPr bwMode="auto">
          <a:xfrm>
            <a:off x="2304180" y="692696"/>
            <a:ext cx="4356052" cy="442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78"/>
          <p:cNvSpPr txBox="1">
            <a:spLocks noChangeArrowheads="1"/>
          </p:cNvSpPr>
          <p:nvPr/>
        </p:nvSpPr>
        <p:spPr bwMode="auto">
          <a:xfrm>
            <a:off x="107950" y="5243716"/>
            <a:ext cx="8856538" cy="1569660"/>
          </a:xfrm>
          <a:prstGeom prst="rect">
            <a:avLst/>
          </a:prstGeom>
          <a:noFill/>
          <a:ln w="12700">
            <a:noFill/>
            <a:miter lim="800000"/>
            <a:headEnd type="none" w="sm" len="sm"/>
            <a:tailEnd type="none" w="sm" len="sm"/>
          </a:ln>
        </p:spPr>
        <p:txBody>
          <a:bodyPr wrap="square">
            <a:spAutoFit/>
          </a:bodyPr>
          <a:lstStyle/>
          <a:p>
            <a:pPr algn="just">
              <a:buClr>
                <a:srgbClr val="FFFF00"/>
              </a:buClr>
            </a:pPr>
            <a:r>
              <a:rPr lang="tr-TR" sz="2400" b="1" dirty="0"/>
              <a:t>   </a:t>
            </a:r>
            <a:r>
              <a:rPr lang="tr-TR" sz="2400" b="1" dirty="0" smtClean="0"/>
              <a:t>Yurtlarımızda barınmakta olan öğrencilerimizin hesaplarına her ay </a:t>
            </a:r>
            <a:r>
              <a:rPr lang="tr-TR" sz="2400" b="1" dirty="0">
                <a:solidFill>
                  <a:srgbClr val="F2F806"/>
                </a:solidFill>
              </a:rPr>
              <a:t>350,00 TL barınma ücreti </a:t>
            </a:r>
            <a:r>
              <a:rPr lang="tr-TR" sz="2400" b="1" dirty="0" smtClean="0">
                <a:solidFill>
                  <a:srgbClr val="F2F806"/>
                </a:solidFill>
              </a:rPr>
              <a:t>ile </a:t>
            </a:r>
            <a:r>
              <a:rPr lang="tr-TR" sz="2400" b="1" dirty="0">
                <a:solidFill>
                  <a:srgbClr val="F2F806"/>
                </a:solidFill>
              </a:rPr>
              <a:t>1.650,00 TL beslenme yardımı olmak üzere toplam 2.000,00 TL </a:t>
            </a:r>
            <a:r>
              <a:rPr lang="tr-TR" sz="2400" b="1" dirty="0" smtClean="0"/>
              <a:t>yatırılmaktadır.</a:t>
            </a:r>
            <a:endParaRPr lang="tr-TR" sz="2400" b="1" dirty="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773113" y="1463675"/>
            <a:ext cx="826293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bg1"/>
                </a:solidFill>
                <a:latin typeface="Arial" pitchFamily="34" charset="0"/>
              </a:defRPr>
            </a:lvl1pPr>
            <a:lvl2pPr marL="742950" indent="-285750">
              <a:defRPr sz="1200">
                <a:solidFill>
                  <a:schemeClr val="bg1"/>
                </a:solidFill>
                <a:latin typeface="Arial" pitchFamily="34" charset="0"/>
              </a:defRPr>
            </a:lvl2pPr>
            <a:lvl3pPr marL="1143000" indent="-228600">
              <a:defRPr sz="1200">
                <a:solidFill>
                  <a:schemeClr val="bg1"/>
                </a:solidFill>
                <a:latin typeface="Arial" pitchFamily="34" charset="0"/>
              </a:defRPr>
            </a:lvl3pPr>
            <a:lvl4pPr marL="1600200" indent="-228600">
              <a:defRPr sz="1200">
                <a:solidFill>
                  <a:schemeClr val="bg1"/>
                </a:solidFill>
                <a:latin typeface="Arial" pitchFamily="34" charset="0"/>
              </a:defRPr>
            </a:lvl4pPr>
            <a:lvl5pPr marL="2057400" indent="-228600">
              <a:defRPr sz="1200">
                <a:solidFill>
                  <a:schemeClr val="bg1"/>
                </a:solidFill>
                <a:latin typeface="Arial" pitchFamily="34" charset="0"/>
              </a:defRPr>
            </a:lvl5pPr>
            <a:lvl6pPr marL="2514600" indent="-228600" algn="ctr" eaLnBrk="0" fontAlgn="base" hangingPunct="0">
              <a:spcBef>
                <a:spcPct val="0"/>
              </a:spcBef>
              <a:spcAft>
                <a:spcPct val="0"/>
              </a:spcAft>
              <a:defRPr sz="1200">
                <a:solidFill>
                  <a:schemeClr val="bg1"/>
                </a:solidFill>
                <a:latin typeface="Arial" pitchFamily="34" charset="0"/>
              </a:defRPr>
            </a:lvl6pPr>
            <a:lvl7pPr marL="2971800" indent="-228600" algn="ctr" eaLnBrk="0" fontAlgn="base" hangingPunct="0">
              <a:spcBef>
                <a:spcPct val="0"/>
              </a:spcBef>
              <a:spcAft>
                <a:spcPct val="0"/>
              </a:spcAft>
              <a:defRPr sz="1200">
                <a:solidFill>
                  <a:schemeClr val="bg1"/>
                </a:solidFill>
                <a:latin typeface="Arial" pitchFamily="34" charset="0"/>
              </a:defRPr>
            </a:lvl7pPr>
            <a:lvl8pPr marL="3429000" indent="-228600" algn="ctr" eaLnBrk="0" fontAlgn="base" hangingPunct="0">
              <a:spcBef>
                <a:spcPct val="0"/>
              </a:spcBef>
              <a:spcAft>
                <a:spcPct val="0"/>
              </a:spcAft>
              <a:defRPr sz="1200">
                <a:solidFill>
                  <a:schemeClr val="bg1"/>
                </a:solidFill>
                <a:latin typeface="Arial" pitchFamily="34" charset="0"/>
              </a:defRPr>
            </a:lvl8pPr>
            <a:lvl9pPr marL="3886200" indent="-228600" algn="ctr" eaLnBrk="0" fontAlgn="base" hangingPunct="0">
              <a:spcBef>
                <a:spcPct val="0"/>
              </a:spcBef>
              <a:spcAft>
                <a:spcPct val="0"/>
              </a:spcAft>
              <a:defRPr sz="1200">
                <a:solidFill>
                  <a:schemeClr val="bg1"/>
                </a:solidFill>
                <a:latin typeface="Arial" pitchFamily="34" charset="0"/>
              </a:defRPr>
            </a:lvl9pPr>
          </a:lstStyle>
          <a:p>
            <a:pPr marL="342900" indent="-342900" algn="just">
              <a:lnSpc>
                <a:spcPct val="120000"/>
              </a:lnSpc>
              <a:spcBef>
                <a:spcPct val="50000"/>
              </a:spcBef>
              <a:buClr>
                <a:schemeClr val="accent2">
                  <a:lumMod val="75000"/>
                </a:schemeClr>
              </a:buClr>
              <a:buFont typeface="Wingdings" pitchFamily="2" charset="2"/>
              <a:buChar char="q"/>
              <a:defRPr/>
            </a:pPr>
            <a:r>
              <a:rPr lang="tr-TR" sz="2400" b="1" dirty="0" smtClean="0"/>
              <a:t> Kahvaltı ve bir öğün yemek,</a:t>
            </a:r>
          </a:p>
        </p:txBody>
      </p:sp>
      <p:sp>
        <p:nvSpPr>
          <p:cNvPr id="26627" name="Text Box 4"/>
          <p:cNvSpPr txBox="1">
            <a:spLocks noChangeArrowheads="1"/>
          </p:cNvSpPr>
          <p:nvPr/>
        </p:nvSpPr>
        <p:spPr bwMode="auto">
          <a:xfrm>
            <a:off x="804863" y="2030413"/>
            <a:ext cx="826293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bg1"/>
                </a:solidFill>
                <a:latin typeface="Arial" pitchFamily="34" charset="0"/>
              </a:defRPr>
            </a:lvl1pPr>
            <a:lvl2pPr marL="742950" indent="-285750">
              <a:defRPr sz="1200">
                <a:solidFill>
                  <a:schemeClr val="bg1"/>
                </a:solidFill>
                <a:latin typeface="Arial" pitchFamily="34" charset="0"/>
              </a:defRPr>
            </a:lvl2pPr>
            <a:lvl3pPr marL="1143000" indent="-228600">
              <a:defRPr sz="1200">
                <a:solidFill>
                  <a:schemeClr val="bg1"/>
                </a:solidFill>
                <a:latin typeface="Arial" pitchFamily="34" charset="0"/>
              </a:defRPr>
            </a:lvl3pPr>
            <a:lvl4pPr marL="1600200" indent="-228600">
              <a:defRPr sz="1200">
                <a:solidFill>
                  <a:schemeClr val="bg1"/>
                </a:solidFill>
                <a:latin typeface="Arial" pitchFamily="34" charset="0"/>
              </a:defRPr>
            </a:lvl4pPr>
            <a:lvl5pPr marL="2057400" indent="-228600">
              <a:defRPr sz="1200">
                <a:solidFill>
                  <a:schemeClr val="bg1"/>
                </a:solidFill>
                <a:latin typeface="Arial" pitchFamily="34" charset="0"/>
              </a:defRPr>
            </a:lvl5pPr>
            <a:lvl6pPr marL="2514600" indent="-228600" algn="ctr" eaLnBrk="0" fontAlgn="base" hangingPunct="0">
              <a:spcBef>
                <a:spcPct val="0"/>
              </a:spcBef>
              <a:spcAft>
                <a:spcPct val="0"/>
              </a:spcAft>
              <a:defRPr sz="1200">
                <a:solidFill>
                  <a:schemeClr val="bg1"/>
                </a:solidFill>
                <a:latin typeface="Arial" pitchFamily="34" charset="0"/>
              </a:defRPr>
            </a:lvl6pPr>
            <a:lvl7pPr marL="2971800" indent="-228600" algn="ctr" eaLnBrk="0" fontAlgn="base" hangingPunct="0">
              <a:spcBef>
                <a:spcPct val="0"/>
              </a:spcBef>
              <a:spcAft>
                <a:spcPct val="0"/>
              </a:spcAft>
              <a:defRPr sz="1200">
                <a:solidFill>
                  <a:schemeClr val="bg1"/>
                </a:solidFill>
                <a:latin typeface="Arial" pitchFamily="34" charset="0"/>
              </a:defRPr>
            </a:lvl7pPr>
            <a:lvl8pPr marL="3429000" indent="-228600" algn="ctr" eaLnBrk="0" fontAlgn="base" hangingPunct="0">
              <a:spcBef>
                <a:spcPct val="0"/>
              </a:spcBef>
              <a:spcAft>
                <a:spcPct val="0"/>
              </a:spcAft>
              <a:defRPr sz="1200">
                <a:solidFill>
                  <a:schemeClr val="bg1"/>
                </a:solidFill>
                <a:latin typeface="Arial" pitchFamily="34" charset="0"/>
              </a:defRPr>
            </a:lvl8pPr>
            <a:lvl9pPr marL="3886200" indent="-228600" algn="ctr" eaLnBrk="0" fontAlgn="base" hangingPunct="0">
              <a:spcBef>
                <a:spcPct val="0"/>
              </a:spcBef>
              <a:spcAft>
                <a:spcPct val="0"/>
              </a:spcAft>
              <a:defRPr sz="1200">
                <a:solidFill>
                  <a:schemeClr val="bg1"/>
                </a:solidFill>
                <a:latin typeface="Arial" pitchFamily="34" charset="0"/>
              </a:defRPr>
            </a:lvl9pPr>
          </a:lstStyle>
          <a:p>
            <a:pPr marL="342900" indent="-342900" algn="just">
              <a:lnSpc>
                <a:spcPct val="120000"/>
              </a:lnSpc>
              <a:spcBef>
                <a:spcPct val="50000"/>
              </a:spcBef>
              <a:buClr>
                <a:schemeClr val="accent2">
                  <a:lumMod val="75000"/>
                </a:schemeClr>
              </a:buClr>
              <a:buFont typeface="Wingdings" pitchFamily="2" charset="2"/>
              <a:buChar char="q"/>
              <a:defRPr/>
            </a:pPr>
            <a:r>
              <a:rPr lang="tr-TR" sz="2400" b="1" dirty="0" smtClean="0"/>
              <a:t>Çalışma salonları, kütüphane,</a:t>
            </a:r>
          </a:p>
        </p:txBody>
      </p:sp>
      <p:sp>
        <p:nvSpPr>
          <p:cNvPr id="26628" name="Text Box 6"/>
          <p:cNvSpPr txBox="1">
            <a:spLocks noChangeArrowheads="1"/>
          </p:cNvSpPr>
          <p:nvPr/>
        </p:nvSpPr>
        <p:spPr bwMode="auto">
          <a:xfrm>
            <a:off x="830263" y="2687638"/>
            <a:ext cx="82629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bg1"/>
                </a:solidFill>
                <a:latin typeface="Arial" pitchFamily="34" charset="0"/>
              </a:defRPr>
            </a:lvl1pPr>
            <a:lvl2pPr marL="742950" indent="-285750">
              <a:defRPr sz="1200">
                <a:solidFill>
                  <a:schemeClr val="bg1"/>
                </a:solidFill>
                <a:latin typeface="Arial" pitchFamily="34" charset="0"/>
              </a:defRPr>
            </a:lvl2pPr>
            <a:lvl3pPr marL="1143000" indent="-228600">
              <a:defRPr sz="1200">
                <a:solidFill>
                  <a:schemeClr val="bg1"/>
                </a:solidFill>
                <a:latin typeface="Arial" pitchFamily="34" charset="0"/>
              </a:defRPr>
            </a:lvl3pPr>
            <a:lvl4pPr marL="1600200" indent="-228600">
              <a:defRPr sz="1200">
                <a:solidFill>
                  <a:schemeClr val="bg1"/>
                </a:solidFill>
                <a:latin typeface="Arial" pitchFamily="34" charset="0"/>
              </a:defRPr>
            </a:lvl4pPr>
            <a:lvl5pPr marL="2057400" indent="-228600">
              <a:defRPr sz="1200">
                <a:solidFill>
                  <a:schemeClr val="bg1"/>
                </a:solidFill>
                <a:latin typeface="Arial" pitchFamily="34" charset="0"/>
              </a:defRPr>
            </a:lvl5pPr>
            <a:lvl6pPr marL="2514600" indent="-228600" algn="ctr" eaLnBrk="0" fontAlgn="base" hangingPunct="0">
              <a:spcBef>
                <a:spcPct val="0"/>
              </a:spcBef>
              <a:spcAft>
                <a:spcPct val="0"/>
              </a:spcAft>
              <a:defRPr sz="1200">
                <a:solidFill>
                  <a:schemeClr val="bg1"/>
                </a:solidFill>
                <a:latin typeface="Arial" pitchFamily="34" charset="0"/>
              </a:defRPr>
            </a:lvl6pPr>
            <a:lvl7pPr marL="2971800" indent="-228600" algn="ctr" eaLnBrk="0" fontAlgn="base" hangingPunct="0">
              <a:spcBef>
                <a:spcPct val="0"/>
              </a:spcBef>
              <a:spcAft>
                <a:spcPct val="0"/>
              </a:spcAft>
              <a:defRPr sz="1200">
                <a:solidFill>
                  <a:schemeClr val="bg1"/>
                </a:solidFill>
                <a:latin typeface="Arial" pitchFamily="34" charset="0"/>
              </a:defRPr>
            </a:lvl7pPr>
            <a:lvl8pPr marL="3429000" indent="-228600" algn="ctr" eaLnBrk="0" fontAlgn="base" hangingPunct="0">
              <a:spcBef>
                <a:spcPct val="0"/>
              </a:spcBef>
              <a:spcAft>
                <a:spcPct val="0"/>
              </a:spcAft>
              <a:defRPr sz="1200">
                <a:solidFill>
                  <a:schemeClr val="bg1"/>
                </a:solidFill>
                <a:latin typeface="Arial" pitchFamily="34" charset="0"/>
              </a:defRPr>
            </a:lvl8pPr>
            <a:lvl9pPr marL="3886200" indent="-228600" algn="ctr" eaLnBrk="0" fontAlgn="base" hangingPunct="0">
              <a:spcBef>
                <a:spcPct val="0"/>
              </a:spcBef>
              <a:spcAft>
                <a:spcPct val="0"/>
              </a:spcAft>
              <a:defRPr sz="1200">
                <a:solidFill>
                  <a:schemeClr val="bg1"/>
                </a:solidFill>
                <a:latin typeface="Arial" pitchFamily="34" charset="0"/>
              </a:defRPr>
            </a:lvl9pPr>
          </a:lstStyle>
          <a:p>
            <a:pPr marL="342900" indent="-342900" algn="just">
              <a:lnSpc>
                <a:spcPct val="120000"/>
              </a:lnSpc>
              <a:spcBef>
                <a:spcPct val="50000"/>
              </a:spcBef>
              <a:buClr>
                <a:schemeClr val="accent2">
                  <a:lumMod val="75000"/>
                </a:schemeClr>
              </a:buClr>
              <a:buFont typeface="Wingdings" pitchFamily="2" charset="2"/>
              <a:buChar char="q"/>
              <a:defRPr/>
            </a:pPr>
            <a:r>
              <a:rPr lang="tr-TR" sz="2400" b="1" dirty="0" smtClean="0"/>
              <a:t>Ücretsiz internet bağlantısı ve bilgisayar dershanesi, </a:t>
            </a:r>
          </a:p>
        </p:txBody>
      </p:sp>
      <p:sp>
        <p:nvSpPr>
          <p:cNvPr id="26629" name="Text Box 9"/>
          <p:cNvSpPr txBox="1">
            <a:spLocks noChangeArrowheads="1"/>
          </p:cNvSpPr>
          <p:nvPr/>
        </p:nvSpPr>
        <p:spPr bwMode="auto">
          <a:xfrm>
            <a:off x="831850" y="3300413"/>
            <a:ext cx="826293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bg1"/>
                </a:solidFill>
                <a:latin typeface="Arial" pitchFamily="34" charset="0"/>
              </a:defRPr>
            </a:lvl1pPr>
            <a:lvl2pPr marL="742950" indent="-285750">
              <a:defRPr sz="1200">
                <a:solidFill>
                  <a:schemeClr val="bg1"/>
                </a:solidFill>
                <a:latin typeface="Arial" pitchFamily="34" charset="0"/>
              </a:defRPr>
            </a:lvl2pPr>
            <a:lvl3pPr marL="1143000" indent="-228600">
              <a:defRPr sz="1200">
                <a:solidFill>
                  <a:schemeClr val="bg1"/>
                </a:solidFill>
                <a:latin typeface="Arial" pitchFamily="34" charset="0"/>
              </a:defRPr>
            </a:lvl3pPr>
            <a:lvl4pPr marL="1600200" indent="-228600">
              <a:defRPr sz="1200">
                <a:solidFill>
                  <a:schemeClr val="bg1"/>
                </a:solidFill>
                <a:latin typeface="Arial" pitchFamily="34" charset="0"/>
              </a:defRPr>
            </a:lvl4pPr>
            <a:lvl5pPr marL="2057400" indent="-228600">
              <a:defRPr sz="1200">
                <a:solidFill>
                  <a:schemeClr val="bg1"/>
                </a:solidFill>
                <a:latin typeface="Arial" pitchFamily="34" charset="0"/>
              </a:defRPr>
            </a:lvl5pPr>
            <a:lvl6pPr marL="2514600" indent="-228600" algn="ctr" eaLnBrk="0" fontAlgn="base" hangingPunct="0">
              <a:spcBef>
                <a:spcPct val="0"/>
              </a:spcBef>
              <a:spcAft>
                <a:spcPct val="0"/>
              </a:spcAft>
              <a:defRPr sz="1200">
                <a:solidFill>
                  <a:schemeClr val="bg1"/>
                </a:solidFill>
                <a:latin typeface="Arial" pitchFamily="34" charset="0"/>
              </a:defRPr>
            </a:lvl6pPr>
            <a:lvl7pPr marL="2971800" indent="-228600" algn="ctr" eaLnBrk="0" fontAlgn="base" hangingPunct="0">
              <a:spcBef>
                <a:spcPct val="0"/>
              </a:spcBef>
              <a:spcAft>
                <a:spcPct val="0"/>
              </a:spcAft>
              <a:defRPr sz="1200">
                <a:solidFill>
                  <a:schemeClr val="bg1"/>
                </a:solidFill>
                <a:latin typeface="Arial" pitchFamily="34" charset="0"/>
              </a:defRPr>
            </a:lvl7pPr>
            <a:lvl8pPr marL="3429000" indent="-228600" algn="ctr" eaLnBrk="0" fontAlgn="base" hangingPunct="0">
              <a:spcBef>
                <a:spcPct val="0"/>
              </a:spcBef>
              <a:spcAft>
                <a:spcPct val="0"/>
              </a:spcAft>
              <a:defRPr sz="1200">
                <a:solidFill>
                  <a:schemeClr val="bg1"/>
                </a:solidFill>
                <a:latin typeface="Arial" pitchFamily="34" charset="0"/>
              </a:defRPr>
            </a:lvl8pPr>
            <a:lvl9pPr marL="3886200" indent="-228600" algn="ctr" eaLnBrk="0" fontAlgn="base" hangingPunct="0">
              <a:spcBef>
                <a:spcPct val="0"/>
              </a:spcBef>
              <a:spcAft>
                <a:spcPct val="0"/>
              </a:spcAft>
              <a:defRPr sz="1200">
                <a:solidFill>
                  <a:schemeClr val="bg1"/>
                </a:solidFill>
                <a:latin typeface="Arial" pitchFamily="34" charset="0"/>
              </a:defRPr>
            </a:lvl9pPr>
          </a:lstStyle>
          <a:p>
            <a:pPr marL="342900" indent="-342900" algn="just">
              <a:lnSpc>
                <a:spcPct val="120000"/>
              </a:lnSpc>
              <a:spcBef>
                <a:spcPct val="50000"/>
              </a:spcBef>
              <a:buClr>
                <a:schemeClr val="accent2">
                  <a:lumMod val="75000"/>
                </a:schemeClr>
              </a:buClr>
              <a:buFont typeface="Wingdings" pitchFamily="2" charset="2"/>
              <a:buChar char="q"/>
              <a:defRPr/>
            </a:pPr>
            <a:r>
              <a:rPr lang="tr-TR" sz="2400" b="1" dirty="0" smtClean="0"/>
              <a:t>Çizim, resim atölyeleri gibi özel dershaneler, </a:t>
            </a:r>
          </a:p>
        </p:txBody>
      </p:sp>
      <p:sp>
        <p:nvSpPr>
          <p:cNvPr id="26630" name="Text Box 11"/>
          <p:cNvSpPr txBox="1">
            <a:spLocks noChangeArrowheads="1"/>
          </p:cNvSpPr>
          <p:nvPr/>
        </p:nvSpPr>
        <p:spPr bwMode="auto">
          <a:xfrm>
            <a:off x="827088" y="3875088"/>
            <a:ext cx="826293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bg1"/>
                </a:solidFill>
                <a:latin typeface="Arial" pitchFamily="34" charset="0"/>
              </a:defRPr>
            </a:lvl1pPr>
            <a:lvl2pPr marL="742950" indent="-285750">
              <a:defRPr sz="1200">
                <a:solidFill>
                  <a:schemeClr val="bg1"/>
                </a:solidFill>
                <a:latin typeface="Arial" pitchFamily="34" charset="0"/>
              </a:defRPr>
            </a:lvl2pPr>
            <a:lvl3pPr marL="1143000" indent="-228600">
              <a:defRPr sz="1200">
                <a:solidFill>
                  <a:schemeClr val="bg1"/>
                </a:solidFill>
                <a:latin typeface="Arial" pitchFamily="34" charset="0"/>
              </a:defRPr>
            </a:lvl3pPr>
            <a:lvl4pPr marL="1600200" indent="-228600">
              <a:defRPr sz="1200">
                <a:solidFill>
                  <a:schemeClr val="bg1"/>
                </a:solidFill>
                <a:latin typeface="Arial" pitchFamily="34" charset="0"/>
              </a:defRPr>
            </a:lvl4pPr>
            <a:lvl5pPr marL="2057400" indent="-228600">
              <a:defRPr sz="1200">
                <a:solidFill>
                  <a:schemeClr val="bg1"/>
                </a:solidFill>
                <a:latin typeface="Arial" pitchFamily="34" charset="0"/>
              </a:defRPr>
            </a:lvl5pPr>
            <a:lvl6pPr marL="2514600" indent="-228600" algn="ctr" eaLnBrk="0" fontAlgn="base" hangingPunct="0">
              <a:spcBef>
                <a:spcPct val="0"/>
              </a:spcBef>
              <a:spcAft>
                <a:spcPct val="0"/>
              </a:spcAft>
              <a:defRPr sz="1200">
                <a:solidFill>
                  <a:schemeClr val="bg1"/>
                </a:solidFill>
                <a:latin typeface="Arial" pitchFamily="34" charset="0"/>
              </a:defRPr>
            </a:lvl6pPr>
            <a:lvl7pPr marL="2971800" indent="-228600" algn="ctr" eaLnBrk="0" fontAlgn="base" hangingPunct="0">
              <a:spcBef>
                <a:spcPct val="0"/>
              </a:spcBef>
              <a:spcAft>
                <a:spcPct val="0"/>
              </a:spcAft>
              <a:defRPr sz="1200">
                <a:solidFill>
                  <a:schemeClr val="bg1"/>
                </a:solidFill>
                <a:latin typeface="Arial" pitchFamily="34" charset="0"/>
              </a:defRPr>
            </a:lvl7pPr>
            <a:lvl8pPr marL="3429000" indent="-228600" algn="ctr" eaLnBrk="0" fontAlgn="base" hangingPunct="0">
              <a:spcBef>
                <a:spcPct val="0"/>
              </a:spcBef>
              <a:spcAft>
                <a:spcPct val="0"/>
              </a:spcAft>
              <a:defRPr sz="1200">
                <a:solidFill>
                  <a:schemeClr val="bg1"/>
                </a:solidFill>
                <a:latin typeface="Arial" pitchFamily="34" charset="0"/>
              </a:defRPr>
            </a:lvl8pPr>
            <a:lvl9pPr marL="3886200" indent="-228600" algn="ctr" eaLnBrk="0" fontAlgn="base" hangingPunct="0">
              <a:spcBef>
                <a:spcPct val="0"/>
              </a:spcBef>
              <a:spcAft>
                <a:spcPct val="0"/>
              </a:spcAft>
              <a:defRPr sz="1200">
                <a:solidFill>
                  <a:schemeClr val="bg1"/>
                </a:solidFill>
                <a:latin typeface="Arial" pitchFamily="34" charset="0"/>
              </a:defRPr>
            </a:lvl9pPr>
          </a:lstStyle>
          <a:p>
            <a:pPr marL="342900" indent="-342900" algn="just">
              <a:lnSpc>
                <a:spcPct val="120000"/>
              </a:lnSpc>
              <a:spcBef>
                <a:spcPct val="50000"/>
              </a:spcBef>
              <a:buClr>
                <a:schemeClr val="accent2">
                  <a:lumMod val="75000"/>
                </a:schemeClr>
              </a:buClr>
              <a:buFont typeface="Wingdings" pitchFamily="2" charset="2"/>
              <a:buChar char="q"/>
              <a:defRPr/>
            </a:pPr>
            <a:r>
              <a:rPr lang="tr-TR" sz="2400" b="1" dirty="0" smtClean="0"/>
              <a:t>Spor salonları, hobi odaları, </a:t>
            </a:r>
          </a:p>
        </p:txBody>
      </p:sp>
      <p:sp>
        <p:nvSpPr>
          <p:cNvPr id="26631" name="Text Box 13"/>
          <p:cNvSpPr txBox="1">
            <a:spLocks noChangeArrowheads="1"/>
          </p:cNvSpPr>
          <p:nvPr/>
        </p:nvSpPr>
        <p:spPr bwMode="auto">
          <a:xfrm>
            <a:off x="839788" y="4478338"/>
            <a:ext cx="826293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bg1"/>
                </a:solidFill>
                <a:latin typeface="Arial" pitchFamily="34" charset="0"/>
              </a:defRPr>
            </a:lvl1pPr>
            <a:lvl2pPr marL="742950" indent="-285750">
              <a:defRPr sz="1200">
                <a:solidFill>
                  <a:schemeClr val="bg1"/>
                </a:solidFill>
                <a:latin typeface="Arial" pitchFamily="34" charset="0"/>
              </a:defRPr>
            </a:lvl2pPr>
            <a:lvl3pPr marL="1143000" indent="-228600">
              <a:defRPr sz="1200">
                <a:solidFill>
                  <a:schemeClr val="bg1"/>
                </a:solidFill>
                <a:latin typeface="Arial" pitchFamily="34" charset="0"/>
              </a:defRPr>
            </a:lvl3pPr>
            <a:lvl4pPr marL="1600200" indent="-228600">
              <a:defRPr sz="1200">
                <a:solidFill>
                  <a:schemeClr val="bg1"/>
                </a:solidFill>
                <a:latin typeface="Arial" pitchFamily="34" charset="0"/>
              </a:defRPr>
            </a:lvl4pPr>
            <a:lvl5pPr marL="2057400" indent="-228600">
              <a:defRPr sz="1200">
                <a:solidFill>
                  <a:schemeClr val="bg1"/>
                </a:solidFill>
                <a:latin typeface="Arial" pitchFamily="34" charset="0"/>
              </a:defRPr>
            </a:lvl5pPr>
            <a:lvl6pPr marL="2514600" indent="-228600" algn="ctr" eaLnBrk="0" fontAlgn="base" hangingPunct="0">
              <a:spcBef>
                <a:spcPct val="0"/>
              </a:spcBef>
              <a:spcAft>
                <a:spcPct val="0"/>
              </a:spcAft>
              <a:defRPr sz="1200">
                <a:solidFill>
                  <a:schemeClr val="bg1"/>
                </a:solidFill>
                <a:latin typeface="Arial" pitchFamily="34" charset="0"/>
              </a:defRPr>
            </a:lvl6pPr>
            <a:lvl7pPr marL="2971800" indent="-228600" algn="ctr" eaLnBrk="0" fontAlgn="base" hangingPunct="0">
              <a:spcBef>
                <a:spcPct val="0"/>
              </a:spcBef>
              <a:spcAft>
                <a:spcPct val="0"/>
              </a:spcAft>
              <a:defRPr sz="1200">
                <a:solidFill>
                  <a:schemeClr val="bg1"/>
                </a:solidFill>
                <a:latin typeface="Arial" pitchFamily="34" charset="0"/>
              </a:defRPr>
            </a:lvl7pPr>
            <a:lvl8pPr marL="3429000" indent="-228600" algn="ctr" eaLnBrk="0" fontAlgn="base" hangingPunct="0">
              <a:spcBef>
                <a:spcPct val="0"/>
              </a:spcBef>
              <a:spcAft>
                <a:spcPct val="0"/>
              </a:spcAft>
              <a:defRPr sz="1200">
                <a:solidFill>
                  <a:schemeClr val="bg1"/>
                </a:solidFill>
                <a:latin typeface="Arial" pitchFamily="34" charset="0"/>
              </a:defRPr>
            </a:lvl8pPr>
            <a:lvl9pPr marL="3886200" indent="-228600" algn="ctr" eaLnBrk="0" fontAlgn="base" hangingPunct="0">
              <a:spcBef>
                <a:spcPct val="0"/>
              </a:spcBef>
              <a:spcAft>
                <a:spcPct val="0"/>
              </a:spcAft>
              <a:defRPr sz="1200">
                <a:solidFill>
                  <a:schemeClr val="bg1"/>
                </a:solidFill>
                <a:latin typeface="Arial" pitchFamily="34" charset="0"/>
              </a:defRPr>
            </a:lvl9pPr>
          </a:lstStyle>
          <a:p>
            <a:pPr marL="342900" indent="-342900" algn="just">
              <a:lnSpc>
                <a:spcPct val="110000"/>
              </a:lnSpc>
              <a:spcBef>
                <a:spcPct val="50000"/>
              </a:spcBef>
              <a:buClr>
                <a:schemeClr val="accent2">
                  <a:lumMod val="75000"/>
                </a:schemeClr>
              </a:buClr>
              <a:buFont typeface="Wingdings" pitchFamily="2" charset="2"/>
              <a:buChar char="q"/>
              <a:defRPr/>
            </a:pPr>
            <a:r>
              <a:rPr lang="tr-TR" sz="2400" b="1" dirty="0" smtClean="0"/>
              <a:t>Kantin ve kafeterya hizmeti,</a:t>
            </a:r>
          </a:p>
        </p:txBody>
      </p:sp>
      <p:sp>
        <p:nvSpPr>
          <p:cNvPr id="26632" name="Text Box 11"/>
          <p:cNvSpPr txBox="1">
            <a:spLocks noChangeArrowheads="1"/>
          </p:cNvSpPr>
          <p:nvPr/>
        </p:nvSpPr>
        <p:spPr bwMode="auto">
          <a:xfrm>
            <a:off x="812800" y="5029200"/>
            <a:ext cx="826293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bg1"/>
                </a:solidFill>
                <a:latin typeface="Arial" pitchFamily="34" charset="0"/>
              </a:defRPr>
            </a:lvl1pPr>
            <a:lvl2pPr marL="742950" indent="-285750">
              <a:defRPr sz="1200">
                <a:solidFill>
                  <a:schemeClr val="bg1"/>
                </a:solidFill>
                <a:latin typeface="Arial" pitchFamily="34" charset="0"/>
              </a:defRPr>
            </a:lvl2pPr>
            <a:lvl3pPr marL="1143000" indent="-228600">
              <a:defRPr sz="1200">
                <a:solidFill>
                  <a:schemeClr val="bg1"/>
                </a:solidFill>
                <a:latin typeface="Arial" pitchFamily="34" charset="0"/>
              </a:defRPr>
            </a:lvl3pPr>
            <a:lvl4pPr marL="1600200" indent="-228600">
              <a:defRPr sz="1200">
                <a:solidFill>
                  <a:schemeClr val="bg1"/>
                </a:solidFill>
                <a:latin typeface="Arial" pitchFamily="34" charset="0"/>
              </a:defRPr>
            </a:lvl4pPr>
            <a:lvl5pPr marL="2057400" indent="-228600">
              <a:defRPr sz="1200">
                <a:solidFill>
                  <a:schemeClr val="bg1"/>
                </a:solidFill>
                <a:latin typeface="Arial" pitchFamily="34" charset="0"/>
              </a:defRPr>
            </a:lvl5pPr>
            <a:lvl6pPr marL="2514600" indent="-228600" algn="ctr" eaLnBrk="0" fontAlgn="base" hangingPunct="0">
              <a:spcBef>
                <a:spcPct val="0"/>
              </a:spcBef>
              <a:spcAft>
                <a:spcPct val="0"/>
              </a:spcAft>
              <a:defRPr sz="1200">
                <a:solidFill>
                  <a:schemeClr val="bg1"/>
                </a:solidFill>
                <a:latin typeface="Arial" pitchFamily="34" charset="0"/>
              </a:defRPr>
            </a:lvl6pPr>
            <a:lvl7pPr marL="2971800" indent="-228600" algn="ctr" eaLnBrk="0" fontAlgn="base" hangingPunct="0">
              <a:spcBef>
                <a:spcPct val="0"/>
              </a:spcBef>
              <a:spcAft>
                <a:spcPct val="0"/>
              </a:spcAft>
              <a:defRPr sz="1200">
                <a:solidFill>
                  <a:schemeClr val="bg1"/>
                </a:solidFill>
                <a:latin typeface="Arial" pitchFamily="34" charset="0"/>
              </a:defRPr>
            </a:lvl7pPr>
            <a:lvl8pPr marL="3429000" indent="-228600" algn="ctr" eaLnBrk="0" fontAlgn="base" hangingPunct="0">
              <a:spcBef>
                <a:spcPct val="0"/>
              </a:spcBef>
              <a:spcAft>
                <a:spcPct val="0"/>
              </a:spcAft>
              <a:defRPr sz="1200">
                <a:solidFill>
                  <a:schemeClr val="bg1"/>
                </a:solidFill>
                <a:latin typeface="Arial" pitchFamily="34" charset="0"/>
              </a:defRPr>
            </a:lvl8pPr>
            <a:lvl9pPr marL="3886200" indent="-228600" algn="ctr" eaLnBrk="0" fontAlgn="base" hangingPunct="0">
              <a:spcBef>
                <a:spcPct val="0"/>
              </a:spcBef>
              <a:spcAft>
                <a:spcPct val="0"/>
              </a:spcAft>
              <a:defRPr sz="1200">
                <a:solidFill>
                  <a:schemeClr val="bg1"/>
                </a:solidFill>
                <a:latin typeface="Arial" pitchFamily="34" charset="0"/>
              </a:defRPr>
            </a:lvl9pPr>
          </a:lstStyle>
          <a:p>
            <a:pPr marL="342900" indent="-342900" algn="just">
              <a:lnSpc>
                <a:spcPct val="120000"/>
              </a:lnSpc>
              <a:spcBef>
                <a:spcPct val="50000"/>
              </a:spcBef>
              <a:buClr>
                <a:schemeClr val="accent2">
                  <a:lumMod val="75000"/>
                </a:schemeClr>
              </a:buClr>
              <a:buFont typeface="Wingdings" pitchFamily="2" charset="2"/>
              <a:buChar char="q"/>
              <a:defRPr/>
            </a:pPr>
            <a:r>
              <a:rPr lang="tr-TR" sz="2400" b="1" dirty="0" smtClean="0"/>
              <a:t>Ücretsiz çamaşır ve ütü,</a:t>
            </a:r>
          </a:p>
        </p:txBody>
      </p:sp>
      <p:sp>
        <p:nvSpPr>
          <p:cNvPr id="26633" name="Text Box 11"/>
          <p:cNvSpPr txBox="1">
            <a:spLocks noChangeArrowheads="1"/>
          </p:cNvSpPr>
          <p:nvPr/>
        </p:nvSpPr>
        <p:spPr bwMode="auto">
          <a:xfrm>
            <a:off x="812800" y="5562600"/>
            <a:ext cx="826293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bg1"/>
                </a:solidFill>
                <a:latin typeface="Arial" pitchFamily="34" charset="0"/>
              </a:defRPr>
            </a:lvl1pPr>
            <a:lvl2pPr marL="742950" indent="-285750">
              <a:defRPr sz="1200">
                <a:solidFill>
                  <a:schemeClr val="bg1"/>
                </a:solidFill>
                <a:latin typeface="Arial" pitchFamily="34" charset="0"/>
              </a:defRPr>
            </a:lvl2pPr>
            <a:lvl3pPr marL="1143000" indent="-228600">
              <a:defRPr sz="1200">
                <a:solidFill>
                  <a:schemeClr val="bg1"/>
                </a:solidFill>
                <a:latin typeface="Arial" pitchFamily="34" charset="0"/>
              </a:defRPr>
            </a:lvl3pPr>
            <a:lvl4pPr marL="1600200" indent="-228600">
              <a:defRPr sz="1200">
                <a:solidFill>
                  <a:schemeClr val="bg1"/>
                </a:solidFill>
                <a:latin typeface="Arial" pitchFamily="34" charset="0"/>
              </a:defRPr>
            </a:lvl4pPr>
            <a:lvl5pPr marL="2057400" indent="-228600">
              <a:defRPr sz="1200">
                <a:solidFill>
                  <a:schemeClr val="bg1"/>
                </a:solidFill>
                <a:latin typeface="Arial" pitchFamily="34" charset="0"/>
              </a:defRPr>
            </a:lvl5pPr>
            <a:lvl6pPr marL="2514600" indent="-228600" algn="ctr" eaLnBrk="0" fontAlgn="base" hangingPunct="0">
              <a:spcBef>
                <a:spcPct val="0"/>
              </a:spcBef>
              <a:spcAft>
                <a:spcPct val="0"/>
              </a:spcAft>
              <a:defRPr sz="1200">
                <a:solidFill>
                  <a:schemeClr val="bg1"/>
                </a:solidFill>
                <a:latin typeface="Arial" pitchFamily="34" charset="0"/>
              </a:defRPr>
            </a:lvl6pPr>
            <a:lvl7pPr marL="2971800" indent="-228600" algn="ctr" eaLnBrk="0" fontAlgn="base" hangingPunct="0">
              <a:spcBef>
                <a:spcPct val="0"/>
              </a:spcBef>
              <a:spcAft>
                <a:spcPct val="0"/>
              </a:spcAft>
              <a:defRPr sz="1200">
                <a:solidFill>
                  <a:schemeClr val="bg1"/>
                </a:solidFill>
                <a:latin typeface="Arial" pitchFamily="34" charset="0"/>
              </a:defRPr>
            </a:lvl7pPr>
            <a:lvl8pPr marL="3429000" indent="-228600" algn="ctr" eaLnBrk="0" fontAlgn="base" hangingPunct="0">
              <a:spcBef>
                <a:spcPct val="0"/>
              </a:spcBef>
              <a:spcAft>
                <a:spcPct val="0"/>
              </a:spcAft>
              <a:defRPr sz="1200">
                <a:solidFill>
                  <a:schemeClr val="bg1"/>
                </a:solidFill>
                <a:latin typeface="Arial" pitchFamily="34" charset="0"/>
              </a:defRPr>
            </a:lvl8pPr>
            <a:lvl9pPr marL="3886200" indent="-228600" algn="ctr" eaLnBrk="0" fontAlgn="base" hangingPunct="0">
              <a:spcBef>
                <a:spcPct val="0"/>
              </a:spcBef>
              <a:spcAft>
                <a:spcPct val="0"/>
              </a:spcAft>
              <a:defRPr sz="1200">
                <a:solidFill>
                  <a:schemeClr val="bg1"/>
                </a:solidFill>
                <a:latin typeface="Arial" pitchFamily="34" charset="0"/>
              </a:defRPr>
            </a:lvl9pPr>
          </a:lstStyle>
          <a:p>
            <a:pPr marL="342900" indent="-342900" algn="just">
              <a:lnSpc>
                <a:spcPct val="120000"/>
              </a:lnSpc>
              <a:spcBef>
                <a:spcPct val="50000"/>
              </a:spcBef>
              <a:buClr>
                <a:schemeClr val="accent2">
                  <a:lumMod val="75000"/>
                </a:schemeClr>
              </a:buClr>
              <a:buFont typeface="Wingdings" pitchFamily="2" charset="2"/>
              <a:buChar char="q"/>
              <a:defRPr/>
            </a:pPr>
            <a:r>
              <a:rPr lang="tr-TR" sz="2400" b="1" dirty="0" smtClean="0"/>
              <a:t>7/24 sıcak su.</a:t>
            </a:r>
          </a:p>
        </p:txBody>
      </p:sp>
      <p:sp>
        <p:nvSpPr>
          <p:cNvPr id="17418" name="Text Box 10"/>
          <p:cNvSpPr txBox="1">
            <a:spLocks noChangeArrowheads="1"/>
          </p:cNvSpPr>
          <p:nvPr/>
        </p:nvSpPr>
        <p:spPr bwMode="auto">
          <a:xfrm>
            <a:off x="530225" y="211138"/>
            <a:ext cx="8218488" cy="549275"/>
          </a:xfrm>
          <a:prstGeom prst="rect">
            <a:avLst/>
          </a:prstGeom>
          <a:noFill/>
          <a:ln w="28575" cap="sq">
            <a:noFill/>
            <a:miter lim="800000"/>
            <a:headEnd type="none" w="sm" len="sm"/>
            <a:tailEnd type="none" w="sm" len="sm"/>
          </a:ln>
        </p:spPr>
        <p:txBody>
          <a:bodyPr>
            <a:spAutoFit/>
          </a:bodyPr>
          <a:lstStyle/>
          <a:p>
            <a:r>
              <a:rPr lang="tr-TR" sz="3000" b="1">
                <a:solidFill>
                  <a:srgbClr val="FFFF00"/>
                </a:solidFill>
              </a:rPr>
              <a:t>Yurtlarda Öğrencilere Sunulan İmkanlar</a:t>
            </a:r>
          </a:p>
        </p:txBody>
      </p:sp>
      <p:pic>
        <p:nvPicPr>
          <p:cNvPr id="17419" name="Picture 12" descr="TURK BAYRAĞI"/>
          <p:cNvPicPr>
            <a:picLocks noChangeAspect="1" noChangeArrowheads="1" noCrop="1"/>
          </p:cNvPicPr>
          <p:nvPr/>
        </p:nvPicPr>
        <p:blipFill>
          <a:blip r:embed="rId2" cstate="print"/>
          <a:srcRect/>
          <a:stretch>
            <a:fillRect/>
          </a:stretch>
        </p:blipFill>
        <p:spPr bwMode="auto">
          <a:xfrm>
            <a:off x="8377238" y="176213"/>
            <a:ext cx="766762" cy="700087"/>
          </a:xfrm>
          <a:prstGeom prst="rect">
            <a:avLst/>
          </a:prstGeom>
          <a:noFill/>
          <a:ln w="9525">
            <a:noFill/>
            <a:miter lim="800000"/>
            <a:headEnd/>
            <a:tailEnd/>
          </a:ln>
        </p:spPr>
      </p:pic>
      <p:pic>
        <p:nvPicPr>
          <p:cNvPr id="17420" name="Picture 7" descr="C:\Users\hp\Desktop\TSKEV logo.png"/>
          <p:cNvPicPr>
            <a:picLocks noChangeAspect="1" noChangeArrowheads="1"/>
          </p:cNvPicPr>
          <p:nvPr/>
        </p:nvPicPr>
        <p:blipFill>
          <a:blip r:embed="rId3" cstate="print"/>
          <a:srcRect/>
          <a:stretch>
            <a:fillRect/>
          </a:stretch>
        </p:blipFill>
        <p:spPr bwMode="auto">
          <a:xfrm>
            <a:off x="107950" y="44450"/>
            <a:ext cx="863600" cy="1136650"/>
          </a:xfrm>
          <a:prstGeom prst="rect">
            <a:avLst/>
          </a:prstGeom>
          <a:noFill/>
          <a:ln w="9525">
            <a:noFill/>
            <a:miter lim="800000"/>
            <a:headEnd/>
            <a:tailEnd/>
          </a:ln>
        </p:spPr>
      </p:pic>
    </p:spTree>
    <p:extLst>
      <p:ext uri="{BB962C8B-B14F-4D97-AF65-F5344CB8AC3E}">
        <p14:creationId xmlns:p14="http://schemas.microsoft.com/office/powerpoint/2010/main" val="411099506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79388" y="908050"/>
            <a:ext cx="8785225" cy="5688013"/>
          </a:xfrm>
          <a:prstGeom prst="rect">
            <a:avLst/>
          </a:prstGeom>
          <a:noFill/>
          <a:ln w="38100">
            <a:noFill/>
            <a:miter lim="800000"/>
            <a:headEnd/>
            <a:tailEnd/>
          </a:ln>
        </p:spPr>
        <p:txBody>
          <a:bodyPr/>
          <a:lstStyle/>
          <a:p>
            <a:pPr marL="342900" indent="-342900" algn="l" eaLnBrk="1" hangingPunct="1">
              <a:spcBef>
                <a:spcPct val="20000"/>
              </a:spcBef>
            </a:pPr>
            <a:endParaRPr lang="tr-TR" sz="4400">
              <a:latin typeface="Times New Roman" pitchFamily="18" charset="0"/>
            </a:endParaRPr>
          </a:p>
          <a:p>
            <a:pPr marL="342900" indent="-342900" algn="l" eaLnBrk="1" hangingPunct="1">
              <a:spcBef>
                <a:spcPct val="20000"/>
              </a:spcBef>
            </a:pPr>
            <a:endParaRPr lang="tr-TR" sz="4400">
              <a:latin typeface="Times New Roman" pitchFamily="18" charset="0"/>
            </a:endParaRPr>
          </a:p>
        </p:txBody>
      </p:sp>
      <p:grpSp>
        <p:nvGrpSpPr>
          <p:cNvPr id="18435" name="Group 24"/>
          <p:cNvGrpSpPr>
            <a:grpSpLocks/>
          </p:cNvGrpSpPr>
          <p:nvPr/>
        </p:nvGrpSpPr>
        <p:grpSpPr bwMode="auto">
          <a:xfrm>
            <a:off x="1187450" y="233363"/>
            <a:ext cx="7777163" cy="674687"/>
            <a:chOff x="748" y="56"/>
            <a:chExt cx="4899" cy="425"/>
          </a:xfrm>
        </p:grpSpPr>
        <p:sp>
          <p:nvSpPr>
            <p:cNvPr id="18438" name="Rectangle 25"/>
            <p:cNvSpPr>
              <a:spLocks noChangeArrowheads="1"/>
            </p:cNvSpPr>
            <p:nvPr/>
          </p:nvSpPr>
          <p:spPr bwMode="auto">
            <a:xfrm>
              <a:off x="748" y="56"/>
              <a:ext cx="4218" cy="419"/>
            </a:xfrm>
            <a:prstGeom prst="rect">
              <a:avLst/>
            </a:prstGeom>
            <a:noFill/>
            <a:ln w="12700">
              <a:noFill/>
              <a:miter lim="800000"/>
              <a:headEnd type="none" w="sm" len="sm"/>
              <a:tailEnd type="none" w="sm" len="sm"/>
            </a:ln>
          </p:spPr>
          <p:txBody>
            <a:bodyPr>
              <a:spAutoFit/>
            </a:bodyPr>
            <a:lstStyle/>
            <a:p>
              <a:pPr defTabSz="566738">
                <a:lnSpc>
                  <a:spcPct val="130000"/>
                </a:lnSpc>
              </a:pPr>
              <a:r>
                <a:rPr lang="tr-TR" sz="3200" b="1">
                  <a:solidFill>
                    <a:srgbClr val="FFFF00"/>
                  </a:solidFill>
                </a:rPr>
                <a:t>Yurtların Gelirleri</a:t>
              </a:r>
            </a:p>
          </p:txBody>
        </p:sp>
        <p:pic>
          <p:nvPicPr>
            <p:cNvPr id="18439" name="Picture 27" descr="TURK BAYRAĞI"/>
            <p:cNvPicPr>
              <a:picLocks noChangeAspect="1" noChangeArrowheads="1" noCrop="1"/>
            </p:cNvPicPr>
            <p:nvPr/>
          </p:nvPicPr>
          <p:blipFill>
            <a:blip r:embed="rId2" cstate="print"/>
            <a:srcRect/>
            <a:stretch>
              <a:fillRect/>
            </a:stretch>
          </p:blipFill>
          <p:spPr bwMode="auto">
            <a:xfrm>
              <a:off x="5174" y="119"/>
              <a:ext cx="473" cy="362"/>
            </a:xfrm>
            <a:prstGeom prst="rect">
              <a:avLst/>
            </a:prstGeom>
            <a:noFill/>
            <a:ln w="9525">
              <a:noFill/>
              <a:miter lim="800000"/>
              <a:headEnd/>
              <a:tailEnd/>
            </a:ln>
          </p:spPr>
        </p:pic>
      </p:grpSp>
      <p:sp>
        <p:nvSpPr>
          <p:cNvPr id="18436" name="Text Box 78"/>
          <p:cNvSpPr txBox="1">
            <a:spLocks noChangeArrowheads="1"/>
          </p:cNvSpPr>
          <p:nvPr/>
        </p:nvSpPr>
        <p:spPr bwMode="auto">
          <a:xfrm>
            <a:off x="392113" y="2143125"/>
            <a:ext cx="8424862" cy="1951496"/>
          </a:xfrm>
          <a:prstGeom prst="rect">
            <a:avLst/>
          </a:prstGeom>
          <a:noFill/>
          <a:ln w="12700">
            <a:noFill/>
            <a:miter lim="800000"/>
            <a:headEnd type="none" w="sm" len="sm"/>
            <a:tailEnd type="none" w="sm" len="sm"/>
          </a:ln>
        </p:spPr>
        <p:txBody>
          <a:bodyPr>
            <a:spAutoFit/>
          </a:bodyPr>
          <a:lstStyle/>
          <a:p>
            <a:pPr algn="just">
              <a:lnSpc>
                <a:spcPct val="150000"/>
              </a:lnSpc>
              <a:buClr>
                <a:srgbClr val="FFFF00"/>
              </a:buClr>
            </a:pPr>
            <a:r>
              <a:rPr lang="tr-TR" sz="2800" b="1" dirty="0"/>
              <a:t>   Yurtlar iktisadi işletme olup; bütün vergileri Vakıf tarafından ödenmekte, </a:t>
            </a:r>
            <a:r>
              <a:rPr lang="tr-TR" sz="2800" b="1" dirty="0" smtClean="0"/>
              <a:t>TSK </a:t>
            </a:r>
            <a:r>
              <a:rPr lang="tr-TR" sz="2800" b="1" dirty="0"/>
              <a:t>bütçesinden herhangi bir geliri bulunmamaktadır. </a:t>
            </a:r>
          </a:p>
        </p:txBody>
      </p:sp>
      <p:pic>
        <p:nvPicPr>
          <p:cNvPr id="18437" name="Picture 7" descr="C:\Users\hp\Desktop\TSKEV logo.png"/>
          <p:cNvPicPr>
            <a:picLocks noChangeAspect="1" noChangeArrowheads="1"/>
          </p:cNvPicPr>
          <p:nvPr/>
        </p:nvPicPr>
        <p:blipFill>
          <a:blip r:embed="rId3" cstate="print"/>
          <a:srcRect/>
          <a:stretch>
            <a:fillRect/>
          </a:stretch>
        </p:blipFill>
        <p:spPr bwMode="auto">
          <a:xfrm>
            <a:off x="250825" y="131763"/>
            <a:ext cx="865188" cy="11366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Veri Yer Tutucusu"/>
          <p:cNvSpPr txBox="1">
            <a:spLocks noGrp="1"/>
          </p:cNvSpPr>
          <p:nvPr/>
        </p:nvSpPr>
        <p:spPr bwMode="auto">
          <a:xfrm>
            <a:off x="87313" y="6508750"/>
            <a:ext cx="1755775" cy="457200"/>
          </a:xfrm>
          <a:prstGeom prst="rect">
            <a:avLst/>
          </a:prstGeom>
          <a:noFill/>
          <a:ln w="9525">
            <a:noFill/>
            <a:miter lim="800000"/>
            <a:headEnd/>
            <a:tailEnd/>
          </a:ln>
        </p:spPr>
        <p:txBody>
          <a:bodyPr wrap="none" lIns="92075" tIns="46038" rIns="92075" bIns="46038" anchor="ctr"/>
          <a:lstStyle/>
          <a:p>
            <a:pPr algn="l"/>
            <a:r>
              <a:rPr lang="tr-TR" b="1">
                <a:latin typeface="Arial Tur" charset="0"/>
              </a:rPr>
              <a:t>HİZMETE ÖZEL</a:t>
            </a:r>
            <a:endParaRPr lang="en-AU" b="1">
              <a:latin typeface="Arial Tur" charset="0"/>
            </a:endParaRPr>
          </a:p>
        </p:txBody>
      </p:sp>
      <p:sp>
        <p:nvSpPr>
          <p:cNvPr id="19459" name="Text Box 4"/>
          <p:cNvSpPr txBox="1">
            <a:spLocks noChangeArrowheads="1"/>
          </p:cNvSpPr>
          <p:nvPr/>
        </p:nvSpPr>
        <p:spPr bwMode="auto">
          <a:xfrm>
            <a:off x="395288" y="5581650"/>
            <a:ext cx="8424862" cy="1016000"/>
          </a:xfrm>
          <a:prstGeom prst="rect">
            <a:avLst/>
          </a:prstGeom>
          <a:noFill/>
          <a:ln w="12700">
            <a:noFill/>
            <a:miter lim="800000"/>
            <a:headEnd type="none" w="sm" len="sm"/>
            <a:tailEnd type="none" w="sm" len="sm"/>
          </a:ln>
        </p:spPr>
        <p:txBody>
          <a:bodyPr>
            <a:spAutoFit/>
          </a:bodyPr>
          <a:lstStyle/>
          <a:p>
            <a:pPr indent="463550" algn="just">
              <a:buFont typeface="Wingdings" pitchFamily="2" charset="2"/>
              <a:buChar char="ü"/>
            </a:pPr>
            <a:r>
              <a:rPr lang="tr-TR" sz="2000" b="1"/>
              <a:t>İnternet üzerinden</a:t>
            </a:r>
            <a:r>
              <a:rPr lang="tr-TR" sz="2000" b="1">
                <a:solidFill>
                  <a:schemeClr val="tx1"/>
                </a:solidFill>
              </a:rPr>
              <a:t> </a:t>
            </a:r>
            <a:r>
              <a:rPr lang="tr-TR" sz="2000" b="1" u="sng">
                <a:solidFill>
                  <a:srgbClr val="FFFF00"/>
                </a:solidFill>
              </a:rPr>
              <a:t>www.tskev.org.tr</a:t>
            </a:r>
            <a:r>
              <a:rPr lang="tr-TR" sz="2000" b="1">
                <a:solidFill>
                  <a:schemeClr val="accent2"/>
                </a:solidFill>
              </a:rPr>
              <a:t> </a:t>
            </a:r>
            <a:r>
              <a:rPr lang="tr-TR" sz="2000" b="1"/>
              <a:t>adresinden ekrana gelen bilgileri doğru ve tam olarak doldurarak Vakıf Genel Müdürlüğüne müracaat edebilirler.</a:t>
            </a:r>
          </a:p>
        </p:txBody>
      </p:sp>
      <p:grpSp>
        <p:nvGrpSpPr>
          <p:cNvPr id="19460" name="14 Grup"/>
          <p:cNvGrpSpPr>
            <a:grpSpLocks/>
          </p:cNvGrpSpPr>
          <p:nvPr/>
        </p:nvGrpSpPr>
        <p:grpSpPr bwMode="auto">
          <a:xfrm>
            <a:off x="1414463" y="115888"/>
            <a:ext cx="7699375" cy="731837"/>
            <a:chOff x="1444625" y="23950"/>
            <a:chExt cx="7699374" cy="732202"/>
          </a:xfrm>
        </p:grpSpPr>
        <p:pic>
          <p:nvPicPr>
            <p:cNvPr id="19467" name="Picture 12" descr="TURK BAYRAĞI"/>
            <p:cNvPicPr>
              <a:picLocks noChangeAspect="1" noChangeArrowheads="1" noCrop="1"/>
            </p:cNvPicPr>
            <p:nvPr/>
          </p:nvPicPr>
          <p:blipFill>
            <a:blip r:embed="rId2" cstate="print"/>
            <a:srcRect/>
            <a:stretch>
              <a:fillRect/>
            </a:stretch>
          </p:blipFill>
          <p:spPr bwMode="auto">
            <a:xfrm>
              <a:off x="8371244" y="151898"/>
              <a:ext cx="772755" cy="604254"/>
            </a:xfrm>
            <a:prstGeom prst="rect">
              <a:avLst/>
            </a:prstGeom>
            <a:noFill/>
            <a:ln w="9525">
              <a:noFill/>
              <a:miter lim="800000"/>
              <a:headEnd/>
              <a:tailEnd/>
            </a:ln>
          </p:spPr>
        </p:pic>
        <p:sp>
          <p:nvSpPr>
            <p:cNvPr id="19468" name="13 Metin kutusu"/>
            <p:cNvSpPr txBox="1">
              <a:spLocks noChangeArrowheads="1"/>
            </p:cNvSpPr>
            <p:nvPr/>
          </p:nvSpPr>
          <p:spPr bwMode="auto">
            <a:xfrm>
              <a:off x="1444625" y="23950"/>
              <a:ext cx="6469062" cy="579438"/>
            </a:xfrm>
            <a:prstGeom prst="rect">
              <a:avLst/>
            </a:prstGeom>
            <a:noFill/>
            <a:ln w="9525">
              <a:noFill/>
              <a:miter lim="800000"/>
              <a:headEnd/>
              <a:tailEnd/>
            </a:ln>
          </p:spPr>
          <p:txBody>
            <a:bodyPr>
              <a:spAutoFit/>
            </a:bodyPr>
            <a:lstStyle/>
            <a:p>
              <a:r>
                <a:rPr lang="tr-TR" sz="3200" b="1">
                  <a:solidFill>
                    <a:srgbClr val="FFFF00"/>
                  </a:solidFill>
                </a:rPr>
                <a:t>Yurtlara Müracaat</a:t>
              </a:r>
              <a:endParaRPr lang="tr-TR" sz="3200">
                <a:solidFill>
                  <a:srgbClr val="FFFF00"/>
                </a:solidFill>
              </a:endParaRPr>
            </a:p>
          </p:txBody>
        </p:sp>
      </p:grpSp>
      <p:sp>
        <p:nvSpPr>
          <p:cNvPr id="19461" name="11 Oval"/>
          <p:cNvSpPr>
            <a:spLocks noChangeArrowheads="1"/>
          </p:cNvSpPr>
          <p:nvPr/>
        </p:nvSpPr>
        <p:spPr bwMode="auto">
          <a:xfrm>
            <a:off x="4932363" y="4292600"/>
            <a:ext cx="2592387" cy="144463"/>
          </a:xfrm>
          <a:prstGeom prst="ellipse">
            <a:avLst/>
          </a:prstGeom>
          <a:noFill/>
          <a:ln w="9525" algn="ctr">
            <a:noFill/>
            <a:miter lim="800000"/>
            <a:headEnd/>
            <a:tailEnd/>
          </a:ln>
          <a:effectLst>
            <a:outerShdw dist="107763" dir="2700000" algn="ctr" rotWithShape="0">
              <a:schemeClr val="bg2"/>
            </a:outerShdw>
          </a:effectLst>
        </p:spPr>
        <p:txBody>
          <a:bodyPr anchor="ctr">
            <a:spAutoFit/>
          </a:bodyPr>
          <a:lstStyle/>
          <a:p>
            <a:pPr algn="just">
              <a:tabLst>
                <a:tab pos="449263" algn="r"/>
              </a:tabLst>
            </a:pPr>
            <a:endParaRPr lang="tr-TR" sz="1800" b="1">
              <a:cs typeface="Times New Roman" pitchFamily="18" charset="0"/>
            </a:endParaRPr>
          </a:p>
        </p:txBody>
      </p:sp>
      <p:sp>
        <p:nvSpPr>
          <p:cNvPr id="19462" name="12 Oval"/>
          <p:cNvSpPr>
            <a:spLocks noChangeArrowheads="1"/>
          </p:cNvSpPr>
          <p:nvPr/>
        </p:nvSpPr>
        <p:spPr bwMode="auto">
          <a:xfrm>
            <a:off x="4500563" y="4292600"/>
            <a:ext cx="3600450" cy="431800"/>
          </a:xfrm>
          <a:prstGeom prst="ellipse">
            <a:avLst/>
          </a:prstGeom>
          <a:noFill/>
          <a:ln w="9525" algn="ctr">
            <a:noFill/>
            <a:miter lim="800000"/>
            <a:headEnd/>
            <a:tailEnd/>
          </a:ln>
          <a:effectLst>
            <a:outerShdw dist="107763" dir="2700000" algn="ctr" rotWithShape="0">
              <a:schemeClr val="bg2"/>
            </a:outerShdw>
          </a:effectLst>
        </p:spPr>
        <p:txBody>
          <a:bodyPr anchor="ctr">
            <a:spAutoFit/>
          </a:bodyPr>
          <a:lstStyle/>
          <a:p>
            <a:pPr algn="just">
              <a:tabLst>
                <a:tab pos="449263" algn="r"/>
              </a:tabLst>
            </a:pPr>
            <a:endParaRPr lang="tr-TR" sz="1800" b="1">
              <a:cs typeface="Times New Roman" pitchFamily="18" charset="0"/>
            </a:endParaRPr>
          </a:p>
        </p:txBody>
      </p:sp>
      <p:sp>
        <p:nvSpPr>
          <p:cNvPr id="19463" name="13 Oval"/>
          <p:cNvSpPr>
            <a:spLocks noChangeArrowheads="1"/>
          </p:cNvSpPr>
          <p:nvPr/>
        </p:nvSpPr>
        <p:spPr bwMode="auto">
          <a:xfrm>
            <a:off x="4572000" y="4581525"/>
            <a:ext cx="3384550" cy="46038"/>
          </a:xfrm>
          <a:prstGeom prst="ellipse">
            <a:avLst/>
          </a:prstGeom>
          <a:noFill/>
          <a:ln w="9525" algn="ctr">
            <a:noFill/>
            <a:miter lim="800000"/>
            <a:headEnd/>
            <a:tailEnd/>
          </a:ln>
          <a:effectLst>
            <a:outerShdw dist="107763" dir="2700000" algn="ctr" rotWithShape="0">
              <a:schemeClr val="bg2"/>
            </a:outerShdw>
          </a:effectLst>
        </p:spPr>
        <p:txBody>
          <a:bodyPr anchor="ctr">
            <a:spAutoFit/>
          </a:bodyPr>
          <a:lstStyle/>
          <a:p>
            <a:pPr algn="just">
              <a:tabLst>
                <a:tab pos="449263" algn="r"/>
              </a:tabLst>
            </a:pPr>
            <a:endParaRPr lang="tr-TR" sz="1800" b="1">
              <a:cs typeface="Times New Roman" pitchFamily="18" charset="0"/>
            </a:endParaRPr>
          </a:p>
        </p:txBody>
      </p:sp>
      <p:pic>
        <p:nvPicPr>
          <p:cNvPr id="19464" name="Picture 7" descr="C:\Users\hp\Desktop\TSKEV logo.png"/>
          <p:cNvPicPr>
            <a:picLocks noChangeAspect="1" noChangeArrowheads="1"/>
          </p:cNvPicPr>
          <p:nvPr/>
        </p:nvPicPr>
        <p:blipFill>
          <a:blip r:embed="rId3" cstate="print"/>
          <a:srcRect/>
          <a:stretch>
            <a:fillRect/>
          </a:stretch>
        </p:blipFill>
        <p:spPr bwMode="auto">
          <a:xfrm>
            <a:off x="179388" y="-11113"/>
            <a:ext cx="863600" cy="1136651"/>
          </a:xfrm>
          <a:prstGeom prst="rect">
            <a:avLst/>
          </a:prstGeom>
          <a:noFill/>
          <a:ln w="9525">
            <a:noFill/>
            <a:miter lim="800000"/>
            <a:headEnd/>
            <a:tailEnd/>
          </a:ln>
        </p:spPr>
      </p:pic>
      <p:pic>
        <p:nvPicPr>
          <p:cNvPr id="19465" name="Picture 15" descr="C:\Users\CASPER\Desktop\vakıf ana sayfa.jpg"/>
          <p:cNvPicPr>
            <a:picLocks noChangeAspect="1" noChangeArrowheads="1"/>
          </p:cNvPicPr>
          <p:nvPr/>
        </p:nvPicPr>
        <p:blipFill>
          <a:blip r:embed="rId4" cstate="print"/>
          <a:srcRect/>
          <a:stretch>
            <a:fillRect/>
          </a:stretch>
        </p:blipFill>
        <p:spPr bwMode="auto">
          <a:xfrm>
            <a:off x="285750" y="1160115"/>
            <a:ext cx="8643938" cy="4429125"/>
          </a:xfrm>
          <a:prstGeom prst="rect">
            <a:avLst/>
          </a:prstGeom>
          <a:noFill/>
          <a:ln w="9525">
            <a:noFill/>
            <a:miter lim="800000"/>
            <a:headEnd/>
            <a:tailEnd/>
          </a:ln>
        </p:spPr>
      </p:pic>
      <p:sp>
        <p:nvSpPr>
          <p:cNvPr id="19466" name="17 Sağ Ok"/>
          <p:cNvSpPr>
            <a:spLocks noChangeArrowheads="1"/>
          </p:cNvSpPr>
          <p:nvPr/>
        </p:nvSpPr>
        <p:spPr bwMode="auto">
          <a:xfrm>
            <a:off x="2379663" y="4514850"/>
            <a:ext cx="977900" cy="485775"/>
          </a:xfrm>
          <a:prstGeom prst="rightArrow">
            <a:avLst>
              <a:gd name="adj1" fmla="val 50000"/>
              <a:gd name="adj2" fmla="val 50001"/>
            </a:avLst>
          </a:prstGeom>
          <a:solidFill>
            <a:srgbClr val="FFFF00"/>
          </a:solidFill>
          <a:ln w="9525" algn="ctr">
            <a:noFill/>
            <a:miter lim="800000"/>
            <a:headEnd/>
            <a:tailEnd/>
          </a:ln>
          <a:effectLst>
            <a:outerShdw dist="107763" dir="2700000" algn="ctr" rotWithShape="0">
              <a:schemeClr val="bg2"/>
            </a:outerShdw>
          </a:effectLst>
        </p:spPr>
        <p:txBody>
          <a:bodyPr anchor="ctr">
            <a:spAutoFit/>
          </a:bodyPr>
          <a:lstStyle/>
          <a:p>
            <a:pPr algn="just">
              <a:tabLst>
                <a:tab pos="449263" algn="r"/>
              </a:tabLst>
            </a:pPr>
            <a:endParaRPr lang="tr-TR" sz="1800" b="1">
              <a:cs typeface="Times New Roman" pitchFamily="18" charset="0"/>
            </a:endParaRPr>
          </a:p>
        </p:txBody>
      </p:sp>
    </p:spTree>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bwMode="auto">
          <a:xfrm>
            <a:off x="457200" y="1357313"/>
            <a:ext cx="8229600" cy="4329112"/>
          </a:xfrm>
          <a:prstGeom prst="rect">
            <a:avLst/>
          </a:prstGeom>
          <a:noFill/>
          <a:ln>
            <a:miter lim="800000"/>
            <a:headEnd/>
            <a:tailEnd/>
          </a:ln>
        </p:spPr>
        <p:txBody>
          <a:bodyPr/>
          <a:lstStyle/>
          <a:p>
            <a:pPr marL="0" indent="450850" algn="just">
              <a:lnSpc>
                <a:spcPct val="190000"/>
              </a:lnSpc>
              <a:buFontTx/>
              <a:buNone/>
            </a:pPr>
            <a:r>
              <a:rPr lang="tr-TR" sz="2400" b="1" smtClean="0">
                <a:latin typeface="Arial" pitchFamily="34" charset="0"/>
              </a:rPr>
              <a:t>Müracaatlar bittikten sonra toplanan Kayıt Kabul Komisyonunca bilgisayar tarafından otomatik olarak yapılan puanlama ve sıralama incelenerek asil ve yedek liste onaylanır. Onayı müteakip yurtlara bilgisayar ortamında, asil listedeki öğrencilere ise SMS ile bildirilir.</a:t>
            </a:r>
          </a:p>
        </p:txBody>
      </p:sp>
      <p:grpSp>
        <p:nvGrpSpPr>
          <p:cNvPr id="20483" name="9 Grup"/>
          <p:cNvGrpSpPr>
            <a:grpSpLocks/>
          </p:cNvGrpSpPr>
          <p:nvPr/>
        </p:nvGrpSpPr>
        <p:grpSpPr bwMode="auto">
          <a:xfrm>
            <a:off x="1000125" y="285750"/>
            <a:ext cx="7964488" cy="622300"/>
            <a:chOff x="1000125" y="285751"/>
            <a:chExt cx="7964488" cy="622300"/>
          </a:xfrm>
        </p:grpSpPr>
        <p:pic>
          <p:nvPicPr>
            <p:cNvPr id="20485" name="Picture 12" descr="TURK BAYRAĞI"/>
            <p:cNvPicPr>
              <a:picLocks noChangeAspect="1" noChangeArrowheads="1" noCrop="1"/>
            </p:cNvPicPr>
            <p:nvPr/>
          </p:nvPicPr>
          <p:blipFill>
            <a:blip r:embed="rId2" cstate="print"/>
            <a:srcRect/>
            <a:stretch>
              <a:fillRect/>
            </a:stretch>
          </p:blipFill>
          <p:spPr bwMode="auto">
            <a:xfrm>
              <a:off x="8213725" y="333376"/>
              <a:ext cx="750888" cy="574675"/>
            </a:xfrm>
            <a:prstGeom prst="rect">
              <a:avLst/>
            </a:prstGeom>
            <a:noFill/>
            <a:ln w="9525">
              <a:noFill/>
              <a:miter lim="800000"/>
              <a:headEnd/>
              <a:tailEnd/>
            </a:ln>
          </p:spPr>
        </p:pic>
        <p:sp>
          <p:nvSpPr>
            <p:cNvPr id="20486" name="8 Metin kutusu"/>
            <p:cNvSpPr txBox="1">
              <a:spLocks noChangeArrowheads="1"/>
            </p:cNvSpPr>
            <p:nvPr/>
          </p:nvSpPr>
          <p:spPr bwMode="auto">
            <a:xfrm>
              <a:off x="1000125" y="285751"/>
              <a:ext cx="7143750" cy="579437"/>
            </a:xfrm>
            <a:prstGeom prst="rect">
              <a:avLst/>
            </a:prstGeom>
            <a:noFill/>
            <a:ln w="9525">
              <a:noFill/>
              <a:miter lim="800000"/>
              <a:headEnd/>
              <a:tailEnd/>
            </a:ln>
          </p:spPr>
          <p:txBody>
            <a:bodyPr>
              <a:spAutoFit/>
            </a:bodyPr>
            <a:lstStyle/>
            <a:p>
              <a:r>
                <a:rPr lang="tr-TR" sz="3200" b="1">
                  <a:solidFill>
                    <a:srgbClr val="FFFF00"/>
                  </a:solidFill>
                </a:rPr>
                <a:t>Geçici Kayıt Kabul Komisyonu</a:t>
              </a:r>
              <a:endParaRPr lang="tr-TR" sz="3200">
                <a:solidFill>
                  <a:srgbClr val="FFFF00"/>
                </a:solidFill>
              </a:endParaRPr>
            </a:p>
          </p:txBody>
        </p:sp>
      </p:grpSp>
      <p:pic>
        <p:nvPicPr>
          <p:cNvPr id="20484" name="Picture 7" descr="C:\Users\hp\Desktop\TSKEV logo.png"/>
          <p:cNvPicPr>
            <a:picLocks noChangeAspect="1" noChangeArrowheads="1"/>
          </p:cNvPicPr>
          <p:nvPr/>
        </p:nvPicPr>
        <p:blipFill>
          <a:blip r:embed="rId3" cstate="print"/>
          <a:srcRect/>
          <a:stretch>
            <a:fillRect/>
          </a:stretch>
        </p:blipFill>
        <p:spPr bwMode="auto">
          <a:xfrm>
            <a:off x="250825" y="131763"/>
            <a:ext cx="865188" cy="11366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79388" y="909638"/>
            <a:ext cx="8785225" cy="5688012"/>
          </a:xfrm>
          <a:prstGeom prst="rect">
            <a:avLst/>
          </a:prstGeom>
          <a:noFill/>
          <a:ln w="38100">
            <a:noFill/>
            <a:miter lim="800000"/>
            <a:headEnd/>
            <a:tailEnd/>
          </a:ln>
        </p:spPr>
        <p:txBody>
          <a:bodyPr/>
          <a:lstStyle/>
          <a:p>
            <a:pPr marL="342900" indent="-342900" algn="l" eaLnBrk="1" hangingPunct="1">
              <a:spcBef>
                <a:spcPct val="20000"/>
              </a:spcBef>
            </a:pPr>
            <a:endParaRPr lang="tr-TR" sz="4400">
              <a:latin typeface="Times New Roman" pitchFamily="18" charset="0"/>
            </a:endParaRPr>
          </a:p>
          <a:p>
            <a:pPr marL="342900" indent="-342900" algn="l" eaLnBrk="1" hangingPunct="1">
              <a:spcBef>
                <a:spcPct val="20000"/>
              </a:spcBef>
            </a:pPr>
            <a:endParaRPr lang="tr-TR" sz="4400">
              <a:latin typeface="Times New Roman" pitchFamily="18" charset="0"/>
            </a:endParaRPr>
          </a:p>
        </p:txBody>
      </p:sp>
      <p:sp>
        <p:nvSpPr>
          <p:cNvPr id="21507" name="Rectangle 3"/>
          <p:cNvSpPr>
            <a:spLocks noChangeArrowheads="1"/>
          </p:cNvSpPr>
          <p:nvPr/>
        </p:nvSpPr>
        <p:spPr bwMode="auto">
          <a:xfrm>
            <a:off x="252413" y="2924175"/>
            <a:ext cx="8610600" cy="884238"/>
          </a:xfrm>
          <a:prstGeom prst="rect">
            <a:avLst/>
          </a:prstGeom>
          <a:noFill/>
          <a:ln w="9525">
            <a:noFill/>
            <a:miter lim="800000"/>
            <a:headEnd/>
            <a:tailEnd/>
          </a:ln>
        </p:spPr>
        <p:txBody>
          <a:bodyPr lIns="92075" tIns="46038" rIns="92075" bIns="46038"/>
          <a:lstStyle/>
          <a:p>
            <a:pPr>
              <a:spcBef>
                <a:spcPct val="20000"/>
              </a:spcBef>
              <a:buClr>
                <a:schemeClr val="tx2"/>
              </a:buClr>
              <a:buSzPct val="75000"/>
              <a:buFont typeface="Monotype Sorts"/>
              <a:buNone/>
            </a:pPr>
            <a:endParaRPr lang="en-AU" sz="3500" b="1">
              <a:solidFill>
                <a:schemeClr val="tx1"/>
              </a:solidFill>
              <a:latin typeface="Arial Tur" charset="0"/>
            </a:endParaRPr>
          </a:p>
        </p:txBody>
      </p:sp>
      <p:sp>
        <p:nvSpPr>
          <p:cNvPr id="21508" name="Text Box 5"/>
          <p:cNvSpPr txBox="1">
            <a:spLocks noChangeArrowheads="1"/>
          </p:cNvSpPr>
          <p:nvPr/>
        </p:nvSpPr>
        <p:spPr bwMode="auto">
          <a:xfrm>
            <a:off x="357188" y="1616075"/>
            <a:ext cx="8493125" cy="4094163"/>
          </a:xfrm>
          <a:prstGeom prst="rect">
            <a:avLst/>
          </a:prstGeom>
          <a:noFill/>
          <a:ln w="12700">
            <a:noFill/>
            <a:miter lim="800000"/>
            <a:headEnd type="none" w="sm" len="sm"/>
            <a:tailEnd type="none" w="sm" len="sm"/>
          </a:ln>
        </p:spPr>
        <p:txBody>
          <a:bodyPr>
            <a:spAutoFit/>
          </a:bodyPr>
          <a:lstStyle/>
          <a:p>
            <a:pPr indent="287338" algn="just">
              <a:lnSpc>
                <a:spcPct val="200000"/>
              </a:lnSpc>
              <a:buFont typeface="Wingdings" pitchFamily="2" charset="2"/>
              <a:buChar char="ü"/>
            </a:pPr>
            <a:r>
              <a:rPr lang="tr-TR" sz="2600" b="1"/>
              <a:t> Vakıf Genel Müdürü (Komisyon Başkanı),</a:t>
            </a:r>
          </a:p>
          <a:p>
            <a:pPr indent="287338" algn="just">
              <a:lnSpc>
                <a:spcPct val="200000"/>
              </a:lnSpc>
              <a:buFont typeface="Wingdings" pitchFamily="2" charset="2"/>
              <a:buChar char="ü"/>
            </a:pPr>
            <a:r>
              <a:rPr lang="tr-TR" sz="2600" b="1"/>
              <a:t> Vakıf Personel,Öğrenci ve İdari İşl. Şube Müdürü,</a:t>
            </a:r>
          </a:p>
          <a:p>
            <a:pPr indent="287338" algn="just">
              <a:lnSpc>
                <a:spcPct val="200000"/>
              </a:lnSpc>
              <a:buFont typeface="Wingdings" pitchFamily="2" charset="2"/>
              <a:buChar char="ü"/>
            </a:pPr>
            <a:r>
              <a:rPr lang="tr-TR" sz="2600" b="1"/>
              <a:t> Vakıf Hukuk Müşaviri,</a:t>
            </a:r>
          </a:p>
          <a:p>
            <a:pPr indent="287338" algn="just">
              <a:lnSpc>
                <a:spcPct val="200000"/>
              </a:lnSpc>
              <a:buFont typeface="Wingdings" pitchFamily="2" charset="2"/>
              <a:buChar char="ü"/>
            </a:pPr>
            <a:r>
              <a:rPr lang="tr-TR" sz="2600" b="1"/>
              <a:t> Vakıf Öğrenci İşleri Sorumlusu,</a:t>
            </a:r>
          </a:p>
          <a:p>
            <a:pPr indent="287338" algn="just">
              <a:lnSpc>
                <a:spcPct val="200000"/>
              </a:lnSpc>
              <a:buFont typeface="Wingdings" pitchFamily="2" charset="2"/>
              <a:buChar char="ü"/>
            </a:pPr>
            <a:r>
              <a:rPr lang="tr-TR" sz="2600" b="1"/>
              <a:t> Bir Yurt Müdürü.</a:t>
            </a:r>
          </a:p>
        </p:txBody>
      </p:sp>
      <p:grpSp>
        <p:nvGrpSpPr>
          <p:cNvPr id="21509" name="9 Grup"/>
          <p:cNvGrpSpPr>
            <a:grpSpLocks/>
          </p:cNvGrpSpPr>
          <p:nvPr/>
        </p:nvGrpSpPr>
        <p:grpSpPr bwMode="auto">
          <a:xfrm>
            <a:off x="1000125" y="285750"/>
            <a:ext cx="7964488" cy="622300"/>
            <a:chOff x="1000125" y="285751"/>
            <a:chExt cx="7964488" cy="622300"/>
          </a:xfrm>
        </p:grpSpPr>
        <p:pic>
          <p:nvPicPr>
            <p:cNvPr id="21511" name="Picture 12" descr="TURK BAYRAĞI"/>
            <p:cNvPicPr>
              <a:picLocks noChangeAspect="1" noChangeArrowheads="1" noCrop="1"/>
            </p:cNvPicPr>
            <p:nvPr/>
          </p:nvPicPr>
          <p:blipFill>
            <a:blip r:embed="rId2" cstate="print"/>
            <a:srcRect/>
            <a:stretch>
              <a:fillRect/>
            </a:stretch>
          </p:blipFill>
          <p:spPr bwMode="auto">
            <a:xfrm>
              <a:off x="8213725" y="333376"/>
              <a:ext cx="750888" cy="574675"/>
            </a:xfrm>
            <a:prstGeom prst="rect">
              <a:avLst/>
            </a:prstGeom>
            <a:noFill/>
            <a:ln w="9525">
              <a:noFill/>
              <a:miter lim="800000"/>
              <a:headEnd/>
              <a:tailEnd/>
            </a:ln>
          </p:spPr>
        </p:pic>
        <p:sp>
          <p:nvSpPr>
            <p:cNvPr id="21512" name="8 Metin kutusu"/>
            <p:cNvSpPr txBox="1">
              <a:spLocks noChangeArrowheads="1"/>
            </p:cNvSpPr>
            <p:nvPr/>
          </p:nvSpPr>
          <p:spPr bwMode="auto">
            <a:xfrm>
              <a:off x="1000125" y="285751"/>
              <a:ext cx="7143750" cy="579437"/>
            </a:xfrm>
            <a:prstGeom prst="rect">
              <a:avLst/>
            </a:prstGeom>
            <a:noFill/>
            <a:ln w="9525">
              <a:noFill/>
              <a:miter lim="800000"/>
              <a:headEnd/>
              <a:tailEnd/>
            </a:ln>
          </p:spPr>
          <p:txBody>
            <a:bodyPr>
              <a:spAutoFit/>
            </a:bodyPr>
            <a:lstStyle/>
            <a:p>
              <a:r>
                <a:rPr lang="tr-TR" sz="3200" b="1">
                  <a:solidFill>
                    <a:srgbClr val="FFFF00"/>
                  </a:solidFill>
                </a:rPr>
                <a:t>Geçici Kayıt Kabul Komisyonu</a:t>
              </a:r>
              <a:endParaRPr lang="tr-TR" sz="3200">
                <a:solidFill>
                  <a:srgbClr val="FFFF00"/>
                </a:solidFill>
              </a:endParaRPr>
            </a:p>
          </p:txBody>
        </p:sp>
      </p:grpSp>
      <p:pic>
        <p:nvPicPr>
          <p:cNvPr id="21510" name="Picture 7" descr="C:\Users\hp\Desktop\TSKEV logo.png"/>
          <p:cNvPicPr>
            <a:picLocks noChangeAspect="1" noChangeArrowheads="1"/>
          </p:cNvPicPr>
          <p:nvPr/>
        </p:nvPicPr>
        <p:blipFill>
          <a:blip r:embed="rId3" cstate="print"/>
          <a:srcRect/>
          <a:stretch>
            <a:fillRect/>
          </a:stretch>
        </p:blipFill>
        <p:spPr bwMode="auto">
          <a:xfrm>
            <a:off x="250825" y="131763"/>
            <a:ext cx="865188" cy="1136650"/>
          </a:xfrm>
          <a:prstGeom prst="rect">
            <a:avLst/>
          </a:prstGeom>
          <a:noFill/>
          <a:ln w="9525">
            <a:noFill/>
            <a:miter lim="800000"/>
            <a:headEnd/>
            <a:tailEnd/>
          </a:ln>
        </p:spPr>
      </p:pic>
    </p:spTree>
  </p:cSld>
  <p:clrMapOvr>
    <a:masterClrMapping/>
  </p:clrMapOvr>
  <p:transition spd="med">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5"/>
          <p:cNvSpPr txBox="1">
            <a:spLocks noChangeArrowheads="1"/>
          </p:cNvSpPr>
          <p:nvPr/>
        </p:nvSpPr>
        <p:spPr bwMode="auto">
          <a:xfrm>
            <a:off x="755650" y="1501775"/>
            <a:ext cx="7777163" cy="609600"/>
          </a:xfrm>
          <a:prstGeom prst="rect">
            <a:avLst/>
          </a:prstGeom>
          <a:noFill/>
          <a:ln w="9525">
            <a:noFill/>
            <a:miter lim="800000"/>
            <a:headEnd/>
            <a:tailEnd/>
          </a:ln>
        </p:spPr>
        <p:txBody>
          <a:bodyPr>
            <a:spAutoFit/>
          </a:bodyPr>
          <a:lstStyle/>
          <a:p>
            <a:pPr algn="l">
              <a:spcBef>
                <a:spcPct val="50000"/>
              </a:spcBef>
            </a:pPr>
            <a:endParaRPr lang="tr-TR" sz="3400">
              <a:solidFill>
                <a:schemeClr val="tx1"/>
              </a:solidFill>
            </a:endParaRPr>
          </a:p>
        </p:txBody>
      </p:sp>
      <p:sp>
        <p:nvSpPr>
          <p:cNvPr id="5123" name="Text Box 33"/>
          <p:cNvSpPr txBox="1">
            <a:spLocks noChangeArrowheads="1"/>
          </p:cNvSpPr>
          <p:nvPr/>
        </p:nvSpPr>
        <p:spPr bwMode="auto">
          <a:xfrm>
            <a:off x="611188" y="981075"/>
            <a:ext cx="7993062" cy="5908675"/>
          </a:xfrm>
          <a:prstGeom prst="rect">
            <a:avLst/>
          </a:prstGeom>
          <a:noFill/>
          <a:ln w="9525">
            <a:noFill/>
            <a:miter lim="800000"/>
            <a:headEnd/>
            <a:tailEnd/>
          </a:ln>
        </p:spPr>
        <p:txBody>
          <a:bodyPr>
            <a:spAutoFit/>
          </a:bodyPr>
          <a:lstStyle/>
          <a:p>
            <a:pPr algn="l">
              <a:lnSpc>
                <a:spcPct val="150000"/>
              </a:lnSpc>
              <a:buFont typeface="Wingdings" pitchFamily="2" charset="2"/>
              <a:buChar char="ü"/>
            </a:pPr>
            <a:r>
              <a:rPr lang="tr-TR" sz="2800" b="1"/>
              <a:t> Vakfın Tarihçesi, Amacı ve Organları, </a:t>
            </a:r>
          </a:p>
          <a:p>
            <a:pPr algn="l">
              <a:lnSpc>
                <a:spcPct val="150000"/>
              </a:lnSpc>
              <a:buFont typeface="Wingdings" pitchFamily="2" charset="2"/>
              <a:buChar char="ü"/>
            </a:pPr>
            <a:r>
              <a:rPr lang="tr-TR" sz="2800" b="1"/>
              <a:t> Öğrenci Yurtları ve Yararlanma Esasları,</a:t>
            </a:r>
          </a:p>
          <a:p>
            <a:pPr algn="l">
              <a:lnSpc>
                <a:spcPct val="150000"/>
              </a:lnSpc>
              <a:buFont typeface="Wingdings" pitchFamily="2" charset="2"/>
              <a:buChar char="ü"/>
            </a:pPr>
            <a:r>
              <a:rPr lang="tr-TR" sz="2800" b="1"/>
              <a:t> Öğrenci Aidatları ve Yurt Ücretleri,</a:t>
            </a:r>
          </a:p>
          <a:p>
            <a:pPr algn="l">
              <a:lnSpc>
                <a:spcPct val="150000"/>
              </a:lnSpc>
              <a:buFont typeface="Wingdings" pitchFamily="2" charset="2"/>
              <a:buChar char="ü"/>
            </a:pPr>
            <a:r>
              <a:rPr lang="tr-TR" sz="2800" b="1"/>
              <a:t> Yurtlara Müracaat ve Kabul Esasları,</a:t>
            </a:r>
          </a:p>
          <a:p>
            <a:pPr algn="l">
              <a:lnSpc>
                <a:spcPct val="150000"/>
              </a:lnSpc>
              <a:buFont typeface="Wingdings" pitchFamily="2" charset="2"/>
              <a:buChar char="ü"/>
            </a:pPr>
            <a:r>
              <a:rPr lang="tr-TR" sz="2800" b="1"/>
              <a:t> Öğrencilere Yurtlarda Sunulan İmkanlar,</a:t>
            </a:r>
          </a:p>
          <a:p>
            <a:pPr algn="l">
              <a:lnSpc>
                <a:spcPct val="150000"/>
              </a:lnSpc>
              <a:buFont typeface="Wingdings" pitchFamily="2" charset="2"/>
              <a:buChar char="ü"/>
            </a:pPr>
            <a:r>
              <a:rPr lang="tr-TR" sz="2800" b="1"/>
              <a:t> Burslar ve Burs Verilme Esasları,</a:t>
            </a:r>
          </a:p>
          <a:p>
            <a:pPr algn="l">
              <a:lnSpc>
                <a:spcPct val="150000"/>
              </a:lnSpc>
              <a:buFont typeface="Wingdings" pitchFamily="2" charset="2"/>
              <a:buChar char="ü"/>
            </a:pPr>
            <a:r>
              <a:rPr lang="tr-TR" sz="2800" b="1"/>
              <a:t> Bağış Esasları,</a:t>
            </a:r>
          </a:p>
          <a:p>
            <a:pPr algn="l">
              <a:lnSpc>
                <a:spcPct val="150000"/>
              </a:lnSpc>
              <a:buFont typeface="Wingdings" pitchFamily="2" charset="2"/>
              <a:buChar char="ü"/>
            </a:pPr>
            <a:r>
              <a:rPr lang="tr-TR" sz="2800" b="1"/>
              <a:t> Vakfın Hedefleri,</a:t>
            </a:r>
          </a:p>
          <a:p>
            <a:pPr algn="l">
              <a:lnSpc>
                <a:spcPct val="150000"/>
              </a:lnSpc>
              <a:buFont typeface="Wingdings" pitchFamily="2" charset="2"/>
              <a:buChar char="ü"/>
            </a:pPr>
            <a:r>
              <a:rPr lang="tr-TR" sz="2800" b="1"/>
              <a:t> Sonuç.</a:t>
            </a:r>
          </a:p>
        </p:txBody>
      </p:sp>
      <p:grpSp>
        <p:nvGrpSpPr>
          <p:cNvPr id="5124" name="Group 9"/>
          <p:cNvGrpSpPr>
            <a:grpSpLocks/>
          </p:cNvGrpSpPr>
          <p:nvPr/>
        </p:nvGrpSpPr>
        <p:grpSpPr bwMode="auto">
          <a:xfrm>
            <a:off x="1116013" y="44450"/>
            <a:ext cx="7848600" cy="863600"/>
            <a:chOff x="703" y="28"/>
            <a:chExt cx="4944" cy="544"/>
          </a:xfrm>
        </p:grpSpPr>
        <p:sp>
          <p:nvSpPr>
            <p:cNvPr id="5126" name="Rectangle 10"/>
            <p:cNvSpPr>
              <a:spLocks noChangeArrowheads="1"/>
            </p:cNvSpPr>
            <p:nvPr/>
          </p:nvSpPr>
          <p:spPr bwMode="auto">
            <a:xfrm>
              <a:off x="703" y="28"/>
              <a:ext cx="4218" cy="426"/>
            </a:xfrm>
            <a:prstGeom prst="rect">
              <a:avLst/>
            </a:prstGeom>
            <a:noFill/>
            <a:ln w="12700">
              <a:noFill/>
              <a:miter lim="800000"/>
              <a:headEnd type="none" w="sm" len="sm"/>
              <a:tailEnd type="none" w="sm" len="sm"/>
            </a:ln>
          </p:spPr>
          <p:txBody>
            <a:bodyPr>
              <a:spAutoFit/>
            </a:bodyPr>
            <a:lstStyle/>
            <a:p>
              <a:pPr defTabSz="566738" eaLnBrk="1" hangingPunct="1">
                <a:lnSpc>
                  <a:spcPct val="120000"/>
                </a:lnSpc>
                <a:spcBef>
                  <a:spcPct val="50000"/>
                </a:spcBef>
              </a:pPr>
              <a:r>
                <a:rPr lang="tr-TR" sz="3200" b="1">
                  <a:solidFill>
                    <a:srgbClr val="FFFF00"/>
                  </a:solidFill>
                  <a:cs typeface="Arial" pitchFamily="34" charset="0"/>
                </a:rPr>
                <a:t> </a:t>
              </a:r>
              <a:r>
                <a:rPr lang="tr-TR" sz="3200" b="1">
                  <a:solidFill>
                    <a:srgbClr val="FFFF00"/>
                  </a:solidFill>
                </a:rPr>
                <a:t>Takdim Planı</a:t>
              </a:r>
            </a:p>
          </p:txBody>
        </p:sp>
        <p:pic>
          <p:nvPicPr>
            <p:cNvPr id="5127" name="Picture 12" descr="TURK BAYRAĞI"/>
            <p:cNvPicPr>
              <a:picLocks noChangeAspect="1" noChangeArrowheads="1" noCrop="1"/>
            </p:cNvPicPr>
            <p:nvPr/>
          </p:nvPicPr>
          <p:blipFill>
            <a:blip r:embed="rId2" cstate="print"/>
            <a:srcRect/>
            <a:stretch>
              <a:fillRect/>
            </a:stretch>
          </p:blipFill>
          <p:spPr bwMode="auto">
            <a:xfrm>
              <a:off x="5174" y="210"/>
              <a:ext cx="473" cy="362"/>
            </a:xfrm>
            <a:prstGeom prst="rect">
              <a:avLst/>
            </a:prstGeom>
            <a:noFill/>
            <a:ln w="9525">
              <a:noFill/>
              <a:miter lim="800000"/>
              <a:headEnd/>
              <a:tailEnd/>
            </a:ln>
          </p:spPr>
        </p:pic>
      </p:grpSp>
      <p:pic>
        <p:nvPicPr>
          <p:cNvPr id="5125" name="Picture 7" descr="C:\Users\hp\Desktop\TSKEV logo.png"/>
          <p:cNvPicPr>
            <a:picLocks noChangeAspect="1" noChangeArrowheads="1"/>
          </p:cNvPicPr>
          <p:nvPr/>
        </p:nvPicPr>
        <p:blipFill>
          <a:blip r:embed="rId3" cstate="print"/>
          <a:srcRect/>
          <a:stretch>
            <a:fillRect/>
          </a:stretch>
        </p:blipFill>
        <p:spPr bwMode="auto">
          <a:xfrm>
            <a:off x="250825" y="131763"/>
            <a:ext cx="865188" cy="1136650"/>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9 Grup"/>
          <p:cNvGrpSpPr>
            <a:grpSpLocks/>
          </p:cNvGrpSpPr>
          <p:nvPr/>
        </p:nvGrpSpPr>
        <p:grpSpPr bwMode="auto">
          <a:xfrm>
            <a:off x="1000125" y="285750"/>
            <a:ext cx="7964488" cy="622300"/>
            <a:chOff x="1000125" y="285751"/>
            <a:chExt cx="7964488" cy="622300"/>
          </a:xfrm>
        </p:grpSpPr>
        <p:pic>
          <p:nvPicPr>
            <p:cNvPr id="22533" name="Picture 12" descr="TURK BAYRAĞI"/>
            <p:cNvPicPr>
              <a:picLocks noChangeAspect="1" noChangeArrowheads="1" noCrop="1"/>
            </p:cNvPicPr>
            <p:nvPr/>
          </p:nvPicPr>
          <p:blipFill>
            <a:blip r:embed="rId2" cstate="print"/>
            <a:srcRect/>
            <a:stretch>
              <a:fillRect/>
            </a:stretch>
          </p:blipFill>
          <p:spPr bwMode="auto">
            <a:xfrm>
              <a:off x="8213725" y="333376"/>
              <a:ext cx="750888" cy="574675"/>
            </a:xfrm>
            <a:prstGeom prst="rect">
              <a:avLst/>
            </a:prstGeom>
            <a:noFill/>
            <a:ln w="9525">
              <a:noFill/>
              <a:miter lim="800000"/>
              <a:headEnd/>
              <a:tailEnd/>
            </a:ln>
          </p:spPr>
        </p:pic>
        <p:sp>
          <p:nvSpPr>
            <p:cNvPr id="22534" name="8 Metin kutusu"/>
            <p:cNvSpPr txBox="1">
              <a:spLocks noChangeArrowheads="1"/>
            </p:cNvSpPr>
            <p:nvPr/>
          </p:nvSpPr>
          <p:spPr bwMode="auto">
            <a:xfrm>
              <a:off x="1000125" y="285751"/>
              <a:ext cx="7143750" cy="584775"/>
            </a:xfrm>
            <a:prstGeom prst="rect">
              <a:avLst/>
            </a:prstGeom>
            <a:noFill/>
            <a:ln w="9525">
              <a:noFill/>
              <a:miter lim="800000"/>
              <a:headEnd/>
              <a:tailEnd/>
            </a:ln>
          </p:spPr>
          <p:txBody>
            <a:bodyPr>
              <a:spAutoFit/>
            </a:bodyPr>
            <a:lstStyle/>
            <a:p>
              <a:r>
                <a:rPr lang="tr-TR" sz="3200" b="1">
                  <a:solidFill>
                    <a:srgbClr val="FFFF00"/>
                  </a:solidFill>
                </a:rPr>
                <a:t>Burslar</a:t>
              </a:r>
              <a:endParaRPr lang="tr-TR" sz="3200">
                <a:solidFill>
                  <a:srgbClr val="FFFF00"/>
                </a:solidFill>
              </a:endParaRPr>
            </a:p>
          </p:txBody>
        </p:sp>
      </p:grpSp>
      <p:pic>
        <p:nvPicPr>
          <p:cNvPr id="22531" name="Picture 7" descr="C:\Users\hp\Desktop\TSKEV logo.png"/>
          <p:cNvPicPr>
            <a:picLocks noChangeAspect="1" noChangeArrowheads="1"/>
          </p:cNvPicPr>
          <p:nvPr/>
        </p:nvPicPr>
        <p:blipFill>
          <a:blip r:embed="rId3" cstate="print"/>
          <a:srcRect/>
          <a:stretch>
            <a:fillRect/>
          </a:stretch>
        </p:blipFill>
        <p:spPr bwMode="auto">
          <a:xfrm>
            <a:off x="250825" y="131763"/>
            <a:ext cx="865188" cy="1136650"/>
          </a:xfrm>
          <a:prstGeom prst="rect">
            <a:avLst/>
          </a:prstGeom>
          <a:noFill/>
          <a:ln w="9525">
            <a:noFill/>
            <a:miter lim="800000"/>
            <a:headEnd/>
            <a:tailEnd/>
          </a:ln>
        </p:spPr>
      </p:pic>
      <p:sp>
        <p:nvSpPr>
          <p:cNvPr id="22532" name="Text Box 5"/>
          <p:cNvSpPr txBox="1">
            <a:spLocks noChangeArrowheads="1"/>
          </p:cNvSpPr>
          <p:nvPr/>
        </p:nvSpPr>
        <p:spPr bwMode="auto">
          <a:xfrm>
            <a:off x="357188" y="1196752"/>
            <a:ext cx="8607425" cy="5678487"/>
          </a:xfrm>
          <a:prstGeom prst="rect">
            <a:avLst/>
          </a:prstGeom>
          <a:noFill/>
          <a:ln w="12700">
            <a:noFill/>
            <a:miter lim="800000"/>
            <a:headEnd type="none" w="sm" len="sm"/>
            <a:tailEnd type="none" w="sm" len="sm"/>
          </a:ln>
        </p:spPr>
        <p:txBody>
          <a:bodyPr>
            <a:spAutoFit/>
          </a:bodyPr>
          <a:lstStyle/>
          <a:p>
            <a:pPr algn="just">
              <a:lnSpc>
                <a:spcPct val="150000"/>
              </a:lnSpc>
              <a:spcBef>
                <a:spcPts val="600"/>
              </a:spcBef>
              <a:spcAft>
                <a:spcPts val="600"/>
              </a:spcAft>
              <a:buFont typeface="Wingdings" pitchFamily="2" charset="2"/>
              <a:buChar char="ü"/>
            </a:pPr>
            <a:r>
              <a:rPr lang="tr-TR" sz="2600" b="1" dirty="0"/>
              <a:t> Her yıl </a:t>
            </a:r>
            <a:r>
              <a:rPr lang="tr-TR" sz="2600" b="1" dirty="0">
                <a:solidFill>
                  <a:srgbClr val="FFFF00"/>
                </a:solidFill>
              </a:rPr>
              <a:t>şehitlerimizin emaneti evlatlarımız öncelikli olmak</a:t>
            </a:r>
            <a:r>
              <a:rPr lang="tr-TR" sz="2600" b="1" dirty="0"/>
              <a:t> üzere TSK personeli çocuklarına </a:t>
            </a:r>
            <a:r>
              <a:rPr lang="tr-TR" sz="2600" b="1" dirty="0">
                <a:solidFill>
                  <a:srgbClr val="FFFF00"/>
                </a:solidFill>
              </a:rPr>
              <a:t>8 ay süre </a:t>
            </a:r>
            <a:r>
              <a:rPr lang="tr-TR" sz="2600" b="1" dirty="0"/>
              <a:t>ile burs verilmektedir.</a:t>
            </a:r>
          </a:p>
          <a:p>
            <a:pPr algn="just">
              <a:lnSpc>
                <a:spcPct val="150000"/>
              </a:lnSpc>
              <a:spcBef>
                <a:spcPts val="600"/>
              </a:spcBef>
              <a:spcAft>
                <a:spcPts val="600"/>
              </a:spcAft>
              <a:buFont typeface="Wingdings" pitchFamily="2" charset="2"/>
              <a:buChar char="ü"/>
            </a:pPr>
            <a:r>
              <a:rPr lang="tr-TR" sz="2600" b="1" dirty="0"/>
              <a:t> Burs alacak </a:t>
            </a:r>
            <a:r>
              <a:rPr lang="tr-TR" sz="2600" b="1" dirty="0">
                <a:solidFill>
                  <a:srgbClr val="FFFF00"/>
                </a:solidFill>
              </a:rPr>
              <a:t>öğrenci sayısı ve alacak öğrenciler </a:t>
            </a:r>
            <a:r>
              <a:rPr lang="tr-TR" sz="2600" b="1" dirty="0"/>
              <a:t>her yıl vakıf tarafından </a:t>
            </a:r>
            <a:r>
              <a:rPr lang="tr-TR" sz="2600" b="1" dirty="0">
                <a:solidFill>
                  <a:srgbClr val="FFFF00"/>
                </a:solidFill>
              </a:rPr>
              <a:t>yeniden değerlendirilmektedir</a:t>
            </a:r>
            <a:r>
              <a:rPr lang="tr-TR" sz="2600" b="1" dirty="0"/>
              <a:t>. </a:t>
            </a:r>
          </a:p>
          <a:p>
            <a:pPr algn="just">
              <a:lnSpc>
                <a:spcPct val="150000"/>
              </a:lnSpc>
              <a:spcBef>
                <a:spcPts val="600"/>
              </a:spcBef>
              <a:spcAft>
                <a:spcPts val="600"/>
              </a:spcAft>
              <a:buFont typeface="Wingdings" pitchFamily="2" charset="2"/>
              <a:buChar char="ü"/>
            </a:pPr>
            <a:r>
              <a:rPr lang="tr-TR" sz="2600" b="1" dirty="0"/>
              <a:t> </a:t>
            </a:r>
            <a:r>
              <a:rPr lang="tr-TR" sz="2600" b="1" dirty="0" smtClean="0"/>
              <a:t>2022-2023 </a:t>
            </a:r>
            <a:r>
              <a:rPr lang="tr-TR" sz="2600" b="1" dirty="0"/>
              <a:t>yılı burs miktarı aylık </a:t>
            </a:r>
            <a:r>
              <a:rPr lang="tr-TR" sz="2600" b="1" dirty="0" smtClean="0">
                <a:solidFill>
                  <a:srgbClr val="FFFF00"/>
                </a:solidFill>
              </a:rPr>
              <a:t>500 TL. </a:t>
            </a:r>
            <a:r>
              <a:rPr lang="tr-TR" sz="2600" b="1" dirty="0" smtClean="0"/>
              <a:t>olarak belirlenmiştir.</a:t>
            </a:r>
            <a:r>
              <a:rPr lang="tr-TR" sz="2600" b="1" dirty="0" smtClean="0">
                <a:solidFill>
                  <a:srgbClr val="FFFF00"/>
                </a:solidFill>
              </a:rPr>
              <a:t> </a:t>
            </a:r>
            <a:r>
              <a:rPr lang="tr-TR" sz="2600" b="1" dirty="0"/>
              <a:t>Yıllık artış oranını ve ödeme zamanını belirlemeye </a:t>
            </a:r>
            <a:r>
              <a:rPr lang="tr-TR" sz="2600" b="1" dirty="0">
                <a:solidFill>
                  <a:srgbClr val="FFFF00"/>
                </a:solidFill>
              </a:rPr>
              <a:t>Vakıf Yönetim Kurulu yetkilidir.</a:t>
            </a:r>
          </a:p>
          <a:p>
            <a:pPr algn="just">
              <a:buFont typeface="Wingdings" pitchFamily="2" charset="2"/>
              <a:buChar char="ü"/>
            </a:pPr>
            <a:endParaRPr lang="tr-TR" sz="2600" b="1" dirty="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9 Grup"/>
          <p:cNvGrpSpPr>
            <a:grpSpLocks/>
          </p:cNvGrpSpPr>
          <p:nvPr/>
        </p:nvGrpSpPr>
        <p:grpSpPr bwMode="auto">
          <a:xfrm>
            <a:off x="1000125" y="285750"/>
            <a:ext cx="7964488" cy="622300"/>
            <a:chOff x="1000125" y="285751"/>
            <a:chExt cx="7964488" cy="622300"/>
          </a:xfrm>
        </p:grpSpPr>
        <p:pic>
          <p:nvPicPr>
            <p:cNvPr id="23559" name="Picture 12" descr="TURK BAYRAĞI"/>
            <p:cNvPicPr>
              <a:picLocks noChangeAspect="1" noChangeArrowheads="1" noCrop="1"/>
            </p:cNvPicPr>
            <p:nvPr/>
          </p:nvPicPr>
          <p:blipFill>
            <a:blip r:embed="rId2" cstate="print"/>
            <a:srcRect/>
            <a:stretch>
              <a:fillRect/>
            </a:stretch>
          </p:blipFill>
          <p:spPr bwMode="auto">
            <a:xfrm>
              <a:off x="8213725" y="333376"/>
              <a:ext cx="750888" cy="574675"/>
            </a:xfrm>
            <a:prstGeom prst="rect">
              <a:avLst/>
            </a:prstGeom>
            <a:noFill/>
            <a:ln w="9525">
              <a:noFill/>
              <a:miter lim="800000"/>
              <a:headEnd/>
              <a:tailEnd/>
            </a:ln>
          </p:spPr>
        </p:pic>
        <p:sp>
          <p:nvSpPr>
            <p:cNvPr id="23560" name="8 Metin kutusu"/>
            <p:cNvSpPr txBox="1">
              <a:spLocks noChangeArrowheads="1"/>
            </p:cNvSpPr>
            <p:nvPr/>
          </p:nvSpPr>
          <p:spPr bwMode="auto">
            <a:xfrm>
              <a:off x="1000125" y="285751"/>
              <a:ext cx="7143750" cy="584775"/>
            </a:xfrm>
            <a:prstGeom prst="rect">
              <a:avLst/>
            </a:prstGeom>
            <a:noFill/>
            <a:ln w="9525">
              <a:noFill/>
              <a:miter lim="800000"/>
              <a:headEnd/>
              <a:tailEnd/>
            </a:ln>
          </p:spPr>
          <p:txBody>
            <a:bodyPr>
              <a:spAutoFit/>
            </a:bodyPr>
            <a:lstStyle/>
            <a:p>
              <a:r>
                <a:rPr lang="tr-TR" sz="3200" b="1">
                  <a:solidFill>
                    <a:srgbClr val="FFFF00"/>
                  </a:solidFill>
                </a:rPr>
                <a:t>Burslar</a:t>
              </a:r>
              <a:endParaRPr lang="tr-TR" sz="3200">
                <a:solidFill>
                  <a:srgbClr val="FFFF00"/>
                </a:solidFill>
              </a:endParaRPr>
            </a:p>
          </p:txBody>
        </p:sp>
      </p:grpSp>
      <p:pic>
        <p:nvPicPr>
          <p:cNvPr id="23555" name="Picture 7" descr="C:\Users\hp\Desktop\TSKEV logo.png"/>
          <p:cNvPicPr>
            <a:picLocks noChangeAspect="1" noChangeArrowheads="1"/>
          </p:cNvPicPr>
          <p:nvPr/>
        </p:nvPicPr>
        <p:blipFill>
          <a:blip r:embed="rId3" cstate="print"/>
          <a:srcRect/>
          <a:stretch>
            <a:fillRect/>
          </a:stretch>
        </p:blipFill>
        <p:spPr bwMode="auto">
          <a:xfrm>
            <a:off x="250825" y="131763"/>
            <a:ext cx="865188" cy="1136650"/>
          </a:xfrm>
          <a:prstGeom prst="rect">
            <a:avLst/>
          </a:prstGeom>
          <a:noFill/>
          <a:ln w="9525">
            <a:noFill/>
            <a:miter lim="800000"/>
            <a:headEnd/>
            <a:tailEnd/>
          </a:ln>
        </p:spPr>
      </p:pic>
      <p:sp>
        <p:nvSpPr>
          <p:cNvPr id="23556" name="Text Box 5"/>
          <p:cNvSpPr txBox="1">
            <a:spLocks noChangeArrowheads="1"/>
          </p:cNvSpPr>
          <p:nvPr/>
        </p:nvSpPr>
        <p:spPr bwMode="auto">
          <a:xfrm>
            <a:off x="357188" y="1268413"/>
            <a:ext cx="8493125" cy="3570287"/>
          </a:xfrm>
          <a:prstGeom prst="rect">
            <a:avLst/>
          </a:prstGeom>
          <a:noFill/>
          <a:ln w="12700">
            <a:noFill/>
            <a:miter lim="800000"/>
            <a:headEnd type="none" w="sm" len="sm"/>
            <a:tailEnd type="none" w="sm" len="sm"/>
          </a:ln>
        </p:spPr>
        <p:txBody>
          <a:bodyPr>
            <a:spAutoFit/>
          </a:bodyPr>
          <a:lstStyle/>
          <a:p>
            <a:pPr algn="just">
              <a:lnSpc>
                <a:spcPct val="150000"/>
              </a:lnSpc>
              <a:spcBef>
                <a:spcPts val="600"/>
              </a:spcBef>
              <a:spcAft>
                <a:spcPts val="600"/>
              </a:spcAft>
              <a:buFont typeface="Wingdings" pitchFamily="2" charset="2"/>
              <a:buChar char="ü"/>
            </a:pPr>
            <a:r>
              <a:rPr lang="tr-TR" sz="2600" b="1"/>
              <a:t> Burstan faydalanmak isteyen öğrenciler her yıl YÖK’ün belirleyeceği akademik takvime göre Vakıf Genel Müdürlüğünce belirlenen tarihlerde  </a:t>
            </a:r>
            <a:r>
              <a:rPr lang="tr-TR" sz="2600" b="1">
                <a:solidFill>
                  <a:srgbClr val="FFFF00"/>
                </a:solidFill>
              </a:rPr>
              <a:t>www.tskev.org.tr</a:t>
            </a:r>
            <a:r>
              <a:rPr lang="tr-TR" sz="2600" b="1"/>
              <a:t> adresindeki formu doldurarak müracaat edebilirler. </a:t>
            </a:r>
          </a:p>
          <a:p>
            <a:pPr algn="just">
              <a:buFont typeface="Wingdings" pitchFamily="2" charset="2"/>
              <a:buChar char="ü"/>
            </a:pPr>
            <a:endParaRPr lang="tr-TR" sz="2600" b="1"/>
          </a:p>
        </p:txBody>
      </p:sp>
      <p:sp>
        <p:nvSpPr>
          <p:cNvPr id="9" name="Dikdörtgen 8"/>
          <p:cNvSpPr/>
          <p:nvPr/>
        </p:nvSpPr>
        <p:spPr>
          <a:xfrm>
            <a:off x="2062593" y="4581128"/>
            <a:ext cx="4485522" cy="107721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tr-T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Burslar hakkında </a:t>
            </a:r>
          </a:p>
          <a:p>
            <a:pPr>
              <a:defRPr/>
            </a:pPr>
            <a:r>
              <a:rPr lang="tr-T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daha ayrıntılı bilgi için</a:t>
            </a:r>
          </a:p>
        </p:txBody>
      </p:sp>
      <p:sp>
        <p:nvSpPr>
          <p:cNvPr id="12" name="Dikdörtgen 11"/>
          <p:cNvSpPr/>
          <p:nvPr/>
        </p:nvSpPr>
        <p:spPr>
          <a:xfrm>
            <a:off x="2267744" y="5796553"/>
            <a:ext cx="4056687" cy="584775"/>
          </a:xfrm>
          <a:prstGeom prst="rect">
            <a:avLst/>
          </a:prstGeom>
          <a:solidFill>
            <a:srgbClr val="FF3300"/>
          </a:solidFill>
        </p:spPr>
        <p:txBody>
          <a:bodyPr wrap="none">
            <a:spAutoFit/>
          </a:bodyPr>
          <a:lstStyle/>
          <a:p>
            <a:pPr>
              <a:defRPr/>
            </a:pPr>
            <a:r>
              <a:rPr lang="tr-TR"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www.tskev.org.tr</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9 Grup"/>
          <p:cNvGrpSpPr>
            <a:grpSpLocks/>
          </p:cNvGrpSpPr>
          <p:nvPr/>
        </p:nvGrpSpPr>
        <p:grpSpPr bwMode="auto">
          <a:xfrm>
            <a:off x="1000125" y="107921"/>
            <a:ext cx="7964488" cy="800129"/>
            <a:chOff x="1000125" y="107922"/>
            <a:chExt cx="7964488" cy="800129"/>
          </a:xfrm>
        </p:grpSpPr>
        <p:pic>
          <p:nvPicPr>
            <p:cNvPr id="25672" name="Picture 12" descr="TURK BAYRAĞI"/>
            <p:cNvPicPr>
              <a:picLocks noChangeAspect="1" noChangeArrowheads="1" noCrop="1"/>
            </p:cNvPicPr>
            <p:nvPr/>
          </p:nvPicPr>
          <p:blipFill>
            <a:blip r:embed="rId2" cstate="print"/>
            <a:srcRect/>
            <a:stretch>
              <a:fillRect/>
            </a:stretch>
          </p:blipFill>
          <p:spPr bwMode="auto">
            <a:xfrm>
              <a:off x="8213725" y="333376"/>
              <a:ext cx="750888" cy="574675"/>
            </a:xfrm>
            <a:prstGeom prst="rect">
              <a:avLst/>
            </a:prstGeom>
            <a:noFill/>
            <a:ln w="9525">
              <a:noFill/>
              <a:miter lim="800000"/>
              <a:headEnd/>
              <a:tailEnd/>
            </a:ln>
          </p:spPr>
        </p:pic>
        <p:sp>
          <p:nvSpPr>
            <p:cNvPr id="25673" name="8 Metin kutusu"/>
            <p:cNvSpPr txBox="1">
              <a:spLocks noChangeArrowheads="1"/>
            </p:cNvSpPr>
            <p:nvPr/>
          </p:nvSpPr>
          <p:spPr bwMode="auto">
            <a:xfrm>
              <a:off x="1000125" y="107922"/>
              <a:ext cx="7143750" cy="584775"/>
            </a:xfrm>
            <a:prstGeom prst="rect">
              <a:avLst/>
            </a:prstGeom>
            <a:noFill/>
            <a:ln w="9525">
              <a:noFill/>
              <a:miter lim="800000"/>
              <a:headEnd/>
              <a:tailEnd/>
            </a:ln>
          </p:spPr>
          <p:txBody>
            <a:bodyPr>
              <a:spAutoFit/>
            </a:bodyPr>
            <a:lstStyle/>
            <a:p>
              <a:r>
                <a:rPr lang="tr-TR" sz="3200" b="1" dirty="0">
                  <a:solidFill>
                    <a:srgbClr val="FFFF00"/>
                  </a:solidFill>
                </a:rPr>
                <a:t>Burslar</a:t>
              </a:r>
              <a:endParaRPr lang="tr-TR" sz="3200" dirty="0">
                <a:solidFill>
                  <a:srgbClr val="FFFF00"/>
                </a:solidFill>
              </a:endParaRPr>
            </a:p>
          </p:txBody>
        </p:sp>
      </p:grpSp>
      <p:pic>
        <p:nvPicPr>
          <p:cNvPr id="25603" name="Picture 7" descr="C:\Users\hp\Desktop\TSKEV logo.png"/>
          <p:cNvPicPr>
            <a:picLocks noChangeAspect="1" noChangeArrowheads="1"/>
          </p:cNvPicPr>
          <p:nvPr/>
        </p:nvPicPr>
        <p:blipFill>
          <a:blip r:embed="rId3" cstate="print"/>
          <a:srcRect/>
          <a:stretch>
            <a:fillRect/>
          </a:stretch>
        </p:blipFill>
        <p:spPr bwMode="auto">
          <a:xfrm>
            <a:off x="250825" y="131763"/>
            <a:ext cx="865188" cy="1136650"/>
          </a:xfrm>
          <a:prstGeom prst="rect">
            <a:avLst/>
          </a:prstGeom>
          <a:noFill/>
          <a:ln w="9525">
            <a:noFill/>
            <a:miter lim="800000"/>
            <a:headEnd/>
            <a:tailEnd/>
          </a:ln>
        </p:spPr>
      </p:pic>
      <p:sp>
        <p:nvSpPr>
          <p:cNvPr id="8" name="Dikdörtgen 1"/>
          <p:cNvSpPr>
            <a:spLocks noChangeArrowheads="1"/>
          </p:cNvSpPr>
          <p:nvPr/>
        </p:nvSpPr>
        <p:spPr bwMode="auto">
          <a:xfrm>
            <a:off x="682625" y="1054696"/>
            <a:ext cx="7777163" cy="646112"/>
          </a:xfrm>
          <a:prstGeom prst="rect">
            <a:avLst/>
          </a:prstGeom>
          <a:noFill/>
          <a:ln w="9525">
            <a:noFill/>
            <a:miter lim="800000"/>
            <a:headEnd/>
            <a:tailEnd/>
          </a:ln>
        </p:spPr>
        <p:txBody>
          <a:bodyPr>
            <a:spAutoFit/>
          </a:bodyPr>
          <a:lstStyle/>
          <a:p>
            <a:r>
              <a:rPr lang="tr-TR" sz="1800" b="1" dirty="0"/>
              <a:t>TSKEV BURSUNA MÜRACAAT EDEN/HAK KAZANAN ÖĞRENCİ DURUMU</a:t>
            </a:r>
            <a:r>
              <a:rPr lang="tr-TR" sz="1800" dirty="0"/>
              <a:t> </a:t>
            </a:r>
            <a:r>
              <a:rPr lang="tr-TR" sz="1800" b="1" dirty="0"/>
              <a:t>(</a:t>
            </a:r>
            <a:r>
              <a:rPr lang="tr-TR" sz="1800" b="1" dirty="0" smtClean="0"/>
              <a:t>2016-2022)</a:t>
            </a:r>
            <a:endParaRPr lang="tr-TR" sz="1800" dirty="0"/>
          </a:p>
        </p:txBody>
      </p:sp>
      <p:graphicFrame>
        <p:nvGraphicFramePr>
          <p:cNvPr id="2" name="Tablo 1"/>
          <p:cNvGraphicFramePr>
            <a:graphicFrameLocks noGrp="1"/>
          </p:cNvGraphicFramePr>
          <p:nvPr>
            <p:extLst>
              <p:ext uri="{D42A27DB-BD31-4B8C-83A1-F6EECF244321}">
                <p14:modId xmlns:p14="http://schemas.microsoft.com/office/powerpoint/2010/main" val="2495618078"/>
              </p:ext>
            </p:extLst>
          </p:nvPr>
        </p:nvGraphicFramePr>
        <p:xfrm>
          <a:off x="467544" y="1772816"/>
          <a:ext cx="8208912" cy="4608512"/>
        </p:xfrm>
        <a:graphic>
          <a:graphicData uri="http://schemas.openxmlformats.org/drawingml/2006/table">
            <a:tbl>
              <a:tblPr firstRow="1" firstCol="1" bandRow="1">
                <a:tableStyleId>{5C22544A-7EE6-4342-B048-85BDC9FD1C3A}</a:tableStyleId>
              </a:tblPr>
              <a:tblGrid>
                <a:gridCol w="1438348"/>
                <a:gridCol w="2229439"/>
                <a:gridCol w="2157521"/>
                <a:gridCol w="2383604"/>
              </a:tblGrid>
              <a:tr h="963450">
                <a:tc>
                  <a:txBody>
                    <a:bodyPr/>
                    <a:lstStyle/>
                    <a:p>
                      <a:pPr algn="ctr">
                        <a:lnSpc>
                          <a:spcPct val="115000"/>
                        </a:lnSpc>
                        <a:spcAft>
                          <a:spcPts val="0"/>
                        </a:spcAft>
                      </a:pPr>
                      <a:r>
                        <a:rPr lang="tr-TR" sz="1600" dirty="0">
                          <a:effectLst/>
                        </a:rPr>
                        <a:t>EĞİTİM DÖNEMİ</a:t>
                      </a:r>
                      <a:endParaRPr lang="tr-TR" sz="1600" dirty="0">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dirty="0">
                          <a:effectLst/>
                        </a:rPr>
                        <a:t>MÜRACAAT SAYISI</a:t>
                      </a:r>
                      <a:endParaRPr lang="tr-TR" sz="1600" dirty="0">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dirty="0">
                          <a:effectLst/>
                        </a:rPr>
                        <a:t>HAK KAZANANLAR</a:t>
                      </a:r>
                      <a:endParaRPr lang="tr-TR" sz="1600" dirty="0">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a:effectLst/>
                        </a:rPr>
                        <a:t>HAK KAZANAN </a:t>
                      </a:r>
                    </a:p>
                    <a:p>
                      <a:pPr algn="ctr">
                        <a:lnSpc>
                          <a:spcPct val="115000"/>
                        </a:lnSpc>
                        <a:spcAft>
                          <a:spcPts val="0"/>
                        </a:spcAft>
                      </a:pPr>
                      <a:r>
                        <a:rPr lang="tr-TR" sz="1600">
                          <a:effectLst/>
                        </a:rPr>
                        <a:t>ŞEHİT/GAZİ ÇOCUĞU</a:t>
                      </a:r>
                      <a:endParaRPr lang="tr-TR" sz="1600">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20348">
                <a:tc>
                  <a:txBody>
                    <a:bodyPr/>
                    <a:lstStyle/>
                    <a:p>
                      <a:pPr algn="ctr">
                        <a:lnSpc>
                          <a:spcPct val="115000"/>
                        </a:lnSpc>
                        <a:spcAft>
                          <a:spcPts val="0"/>
                        </a:spcAft>
                      </a:pPr>
                      <a:r>
                        <a:rPr lang="tr-TR" sz="1600">
                          <a:effectLst/>
                        </a:rPr>
                        <a:t>2016-2017</a:t>
                      </a:r>
                      <a:endParaRPr lang="tr-TR" sz="1600">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b="1" dirty="0">
                          <a:effectLst/>
                        </a:rPr>
                        <a:t>1033</a:t>
                      </a:r>
                      <a:endParaRPr lang="tr-TR" sz="1600" b="1" dirty="0">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b="1">
                          <a:effectLst/>
                        </a:rPr>
                        <a:t>400</a:t>
                      </a:r>
                      <a:endParaRPr lang="tr-TR" sz="1600" b="1">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b="1">
                          <a:effectLst/>
                        </a:rPr>
                        <a:t>17</a:t>
                      </a:r>
                      <a:endParaRPr lang="tr-TR" sz="1600" b="1">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20348">
                <a:tc>
                  <a:txBody>
                    <a:bodyPr/>
                    <a:lstStyle/>
                    <a:p>
                      <a:pPr algn="ctr">
                        <a:lnSpc>
                          <a:spcPct val="115000"/>
                        </a:lnSpc>
                        <a:spcAft>
                          <a:spcPts val="0"/>
                        </a:spcAft>
                      </a:pPr>
                      <a:r>
                        <a:rPr lang="tr-TR" sz="1600">
                          <a:effectLst/>
                        </a:rPr>
                        <a:t>2017-2018</a:t>
                      </a:r>
                      <a:endParaRPr lang="tr-TR" sz="1600">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b="1" dirty="0">
                          <a:effectLst/>
                        </a:rPr>
                        <a:t>1595</a:t>
                      </a:r>
                      <a:endParaRPr lang="tr-TR" sz="1600" b="1" dirty="0">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b="1" dirty="0">
                          <a:effectLst/>
                        </a:rPr>
                        <a:t>1200</a:t>
                      </a:r>
                      <a:endParaRPr lang="tr-TR" sz="1600" b="1" dirty="0">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b="1">
                          <a:effectLst/>
                        </a:rPr>
                        <a:t>47</a:t>
                      </a:r>
                      <a:endParaRPr lang="tr-TR" sz="1600" b="1">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88196">
                <a:tc>
                  <a:txBody>
                    <a:bodyPr/>
                    <a:lstStyle/>
                    <a:p>
                      <a:pPr algn="ctr">
                        <a:lnSpc>
                          <a:spcPct val="115000"/>
                        </a:lnSpc>
                        <a:spcAft>
                          <a:spcPts val="0"/>
                        </a:spcAft>
                      </a:pPr>
                      <a:r>
                        <a:rPr lang="tr-TR" sz="1600">
                          <a:effectLst/>
                        </a:rPr>
                        <a:t>2018-2019</a:t>
                      </a:r>
                      <a:endParaRPr lang="tr-TR" sz="1600">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b="1">
                          <a:effectLst/>
                        </a:rPr>
                        <a:t>2396</a:t>
                      </a:r>
                      <a:endParaRPr lang="tr-TR" sz="1600" b="1">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b="1" dirty="0">
                          <a:effectLst/>
                        </a:rPr>
                        <a:t>1199</a:t>
                      </a:r>
                      <a:endParaRPr lang="tr-TR" sz="1600" b="1" dirty="0">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b="1" dirty="0">
                          <a:effectLst/>
                        </a:rPr>
                        <a:t>135</a:t>
                      </a:r>
                      <a:endParaRPr lang="tr-TR" sz="1600" b="1" dirty="0">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20348">
                <a:tc>
                  <a:txBody>
                    <a:bodyPr/>
                    <a:lstStyle/>
                    <a:p>
                      <a:pPr algn="ctr">
                        <a:lnSpc>
                          <a:spcPct val="115000"/>
                        </a:lnSpc>
                        <a:spcAft>
                          <a:spcPts val="0"/>
                        </a:spcAft>
                      </a:pPr>
                      <a:r>
                        <a:rPr lang="tr-TR" sz="1600">
                          <a:effectLst/>
                        </a:rPr>
                        <a:t>2019-2020</a:t>
                      </a:r>
                      <a:endParaRPr lang="tr-TR" sz="1600">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b="1">
                          <a:effectLst/>
                        </a:rPr>
                        <a:t>2832</a:t>
                      </a:r>
                      <a:endParaRPr lang="tr-TR" sz="1600" b="1">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b="1">
                          <a:effectLst/>
                        </a:rPr>
                        <a:t>1192</a:t>
                      </a:r>
                      <a:endParaRPr lang="tr-TR" sz="1600" b="1">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b="1" dirty="0">
                          <a:effectLst/>
                        </a:rPr>
                        <a:t>125</a:t>
                      </a:r>
                      <a:endParaRPr lang="tr-TR" sz="1600" b="1" dirty="0">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88196">
                <a:tc>
                  <a:txBody>
                    <a:bodyPr/>
                    <a:lstStyle/>
                    <a:p>
                      <a:pPr algn="ctr">
                        <a:lnSpc>
                          <a:spcPct val="115000"/>
                        </a:lnSpc>
                        <a:spcAft>
                          <a:spcPts val="0"/>
                        </a:spcAft>
                      </a:pPr>
                      <a:r>
                        <a:rPr lang="tr-TR" sz="1600">
                          <a:effectLst/>
                        </a:rPr>
                        <a:t>2020-2021</a:t>
                      </a:r>
                      <a:endParaRPr lang="tr-TR" sz="1600">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b="1" dirty="0">
                          <a:effectLst/>
                        </a:rPr>
                        <a:t>2680</a:t>
                      </a:r>
                      <a:endParaRPr lang="tr-TR" sz="1600" b="1" dirty="0">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b="1">
                          <a:effectLst/>
                        </a:rPr>
                        <a:t>815</a:t>
                      </a:r>
                      <a:endParaRPr lang="tr-TR" sz="1600" b="1">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b="1" dirty="0">
                          <a:effectLst/>
                        </a:rPr>
                        <a:t>177</a:t>
                      </a:r>
                      <a:endParaRPr lang="tr-TR" sz="1600" b="1" dirty="0">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53813">
                <a:tc>
                  <a:txBody>
                    <a:bodyPr/>
                    <a:lstStyle/>
                    <a:p>
                      <a:pPr algn="ctr">
                        <a:lnSpc>
                          <a:spcPct val="115000"/>
                        </a:lnSpc>
                        <a:spcAft>
                          <a:spcPts val="0"/>
                        </a:spcAft>
                      </a:pPr>
                      <a:r>
                        <a:rPr lang="tr-TR" sz="1600">
                          <a:effectLst/>
                        </a:rPr>
                        <a:t>2021-2022</a:t>
                      </a:r>
                      <a:endParaRPr lang="tr-TR" sz="1600">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b="1">
                          <a:effectLst/>
                        </a:rPr>
                        <a:t>3249</a:t>
                      </a:r>
                      <a:endParaRPr lang="tr-TR" sz="1600" b="1">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b="1">
                          <a:effectLst/>
                        </a:rPr>
                        <a:t>819</a:t>
                      </a:r>
                      <a:endParaRPr lang="tr-TR" sz="1600" b="1">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b="1" dirty="0" smtClean="0">
                          <a:effectLst/>
                        </a:rPr>
                        <a:t>199</a:t>
                      </a: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53813">
                <a:tc>
                  <a:txBody>
                    <a:bodyPr/>
                    <a:lstStyle/>
                    <a:p>
                      <a:pPr algn="ctr">
                        <a:lnSpc>
                          <a:spcPct val="115000"/>
                        </a:lnSpc>
                        <a:spcAft>
                          <a:spcPts val="0"/>
                        </a:spcAft>
                      </a:pPr>
                      <a:r>
                        <a:rPr lang="tr-TR" sz="1600" dirty="0" smtClean="0">
                          <a:effectLst/>
                          <a:latin typeface="Calibri"/>
                          <a:ea typeface="Calibri"/>
                          <a:cs typeface="Times New Roman"/>
                        </a:rPr>
                        <a:t>2022-2023</a:t>
                      </a:r>
                      <a:endParaRPr lang="tr-TR" sz="1600" dirty="0">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b="1" dirty="0" smtClean="0">
                          <a:effectLst/>
                          <a:latin typeface="Calibri"/>
                          <a:ea typeface="Calibri"/>
                          <a:cs typeface="Times New Roman"/>
                        </a:rPr>
                        <a:t>3144</a:t>
                      </a:r>
                      <a:endParaRPr lang="tr-TR" sz="1600" b="1" dirty="0">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b="1" dirty="0" smtClean="0">
                          <a:effectLst/>
                          <a:latin typeface="Calibri"/>
                          <a:ea typeface="Calibri"/>
                          <a:cs typeface="Times New Roman"/>
                        </a:rPr>
                        <a:t>877</a:t>
                      </a:r>
                      <a:endParaRPr lang="tr-TR" sz="1600" b="1" dirty="0">
                        <a:effectLst/>
                        <a:latin typeface="Calibri"/>
                        <a:ea typeface="Calibri"/>
                        <a:cs typeface="Times New Roman"/>
                      </a:endParaRP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600" b="1" dirty="0" smtClean="0">
                          <a:effectLst/>
                        </a:rPr>
                        <a:t>197</a:t>
                      </a:r>
                    </a:p>
                  </a:txBody>
                  <a:tcPr marL="61479" marR="6147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01036009"/>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6"/>
          <p:cNvPicPr>
            <a:picLocks noChangeAspect="1" noChangeArrowheads="1"/>
          </p:cNvPicPr>
          <p:nvPr/>
        </p:nvPicPr>
        <p:blipFill>
          <a:blip r:embed="rId3">
            <a:extLst>
              <a:ext uri="{28A0092B-C50C-407E-A947-70E740481C1C}">
                <a14:useLocalDpi xmlns:a14="http://schemas.microsoft.com/office/drawing/2010/main" val="0"/>
              </a:ext>
            </a:extLst>
          </a:blip>
          <a:srcRect l="20663" t="39926" r="17822" b="22794"/>
          <a:stretch>
            <a:fillRect/>
          </a:stretch>
        </p:blipFill>
        <p:spPr bwMode="auto">
          <a:xfrm>
            <a:off x="168275" y="1412776"/>
            <a:ext cx="8580438"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p:cNvPicPr>
            <a:picLocks noChangeAspect="1" noChangeArrowheads="1"/>
          </p:cNvPicPr>
          <p:nvPr/>
        </p:nvPicPr>
        <p:blipFill>
          <a:blip r:embed="rId4">
            <a:extLst>
              <a:ext uri="{28A0092B-C50C-407E-A947-70E740481C1C}">
                <a14:useLocalDpi xmlns:a14="http://schemas.microsoft.com/office/drawing/2010/main" val="0"/>
              </a:ext>
            </a:extLst>
          </a:blip>
          <a:srcRect l="21503" t="37688" r="21049" b="27342"/>
          <a:stretch>
            <a:fillRect/>
          </a:stretch>
        </p:blipFill>
        <p:spPr bwMode="auto">
          <a:xfrm>
            <a:off x="168275" y="3933974"/>
            <a:ext cx="862647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9 Grup"/>
          <p:cNvGrpSpPr>
            <a:grpSpLocks/>
          </p:cNvGrpSpPr>
          <p:nvPr/>
        </p:nvGrpSpPr>
        <p:grpSpPr bwMode="auto">
          <a:xfrm>
            <a:off x="784796" y="116632"/>
            <a:ext cx="7964488" cy="622300"/>
            <a:chOff x="1000125" y="285751"/>
            <a:chExt cx="7964488" cy="622300"/>
          </a:xfrm>
        </p:grpSpPr>
        <p:pic>
          <p:nvPicPr>
            <p:cNvPr id="7" name="Picture 12" descr="TURK BAYRAĞI"/>
            <p:cNvPicPr>
              <a:picLocks noChangeAspect="1" noChangeArrowheads="1" noCrop="1"/>
            </p:cNvPicPr>
            <p:nvPr/>
          </p:nvPicPr>
          <p:blipFill>
            <a:blip r:embed="rId5" cstate="print"/>
            <a:srcRect/>
            <a:stretch>
              <a:fillRect/>
            </a:stretch>
          </p:blipFill>
          <p:spPr bwMode="auto">
            <a:xfrm>
              <a:off x="8213725" y="333376"/>
              <a:ext cx="750888" cy="574675"/>
            </a:xfrm>
            <a:prstGeom prst="rect">
              <a:avLst/>
            </a:prstGeom>
            <a:noFill/>
            <a:ln w="9525">
              <a:noFill/>
              <a:miter lim="800000"/>
              <a:headEnd/>
              <a:tailEnd/>
            </a:ln>
          </p:spPr>
        </p:pic>
        <p:sp>
          <p:nvSpPr>
            <p:cNvPr id="8" name="8 Metin kutusu"/>
            <p:cNvSpPr txBox="1">
              <a:spLocks noChangeArrowheads="1"/>
            </p:cNvSpPr>
            <p:nvPr/>
          </p:nvSpPr>
          <p:spPr bwMode="auto">
            <a:xfrm>
              <a:off x="1000125" y="285751"/>
              <a:ext cx="7143750" cy="584775"/>
            </a:xfrm>
            <a:prstGeom prst="rect">
              <a:avLst/>
            </a:prstGeom>
            <a:noFill/>
            <a:ln w="9525">
              <a:noFill/>
              <a:miter lim="800000"/>
              <a:headEnd/>
              <a:tailEnd/>
            </a:ln>
          </p:spPr>
          <p:txBody>
            <a:bodyPr>
              <a:spAutoFit/>
            </a:bodyPr>
            <a:lstStyle/>
            <a:p>
              <a:r>
                <a:rPr lang="tr-TR" sz="3200" b="1">
                  <a:solidFill>
                    <a:srgbClr val="FFFF00"/>
                  </a:solidFill>
                </a:rPr>
                <a:t>Burslar</a:t>
              </a:r>
              <a:endParaRPr lang="tr-TR" sz="3200">
                <a:solidFill>
                  <a:srgbClr val="FFFF00"/>
                </a:solidFill>
              </a:endParaRPr>
            </a:p>
          </p:txBody>
        </p:sp>
      </p:grpSp>
      <p:pic>
        <p:nvPicPr>
          <p:cNvPr id="9" name="Picture 7" descr="C:\Users\hp\Desktop\TSKEV logo.png"/>
          <p:cNvPicPr>
            <a:picLocks noChangeAspect="1" noChangeArrowheads="1"/>
          </p:cNvPicPr>
          <p:nvPr/>
        </p:nvPicPr>
        <p:blipFill>
          <a:blip r:embed="rId6" cstate="print"/>
          <a:srcRect/>
          <a:stretch>
            <a:fillRect/>
          </a:stretch>
        </p:blipFill>
        <p:spPr bwMode="auto">
          <a:xfrm>
            <a:off x="35496" y="44624"/>
            <a:ext cx="865188" cy="1136650"/>
          </a:xfrm>
          <a:prstGeom prst="rect">
            <a:avLst/>
          </a:prstGeom>
          <a:noFill/>
          <a:ln w="9525">
            <a:noFill/>
            <a:miter lim="800000"/>
            <a:headEnd/>
            <a:tailEnd/>
          </a:ln>
        </p:spPr>
      </p:pic>
      <p:sp>
        <p:nvSpPr>
          <p:cNvPr id="10" name="Dikdörtgen 2"/>
          <p:cNvSpPr>
            <a:spLocks noChangeArrowheads="1"/>
          </p:cNvSpPr>
          <p:nvPr/>
        </p:nvSpPr>
        <p:spPr bwMode="auto">
          <a:xfrm>
            <a:off x="611832" y="766664"/>
            <a:ext cx="7848600" cy="646112"/>
          </a:xfrm>
          <a:prstGeom prst="rect">
            <a:avLst/>
          </a:prstGeom>
          <a:noFill/>
          <a:ln w="9525">
            <a:noFill/>
            <a:miter lim="800000"/>
            <a:headEnd/>
            <a:tailEnd/>
          </a:ln>
        </p:spPr>
        <p:txBody>
          <a:bodyPr>
            <a:spAutoFit/>
          </a:bodyPr>
          <a:lstStyle/>
          <a:p>
            <a:r>
              <a:rPr lang="tr-TR" sz="1800" b="1" dirty="0">
                <a:solidFill>
                  <a:srgbClr val="FFFF00"/>
                </a:solidFill>
              </a:rPr>
              <a:t>TSKEV</a:t>
            </a:r>
            <a:r>
              <a:rPr lang="tr-TR" sz="1800" dirty="0">
                <a:solidFill>
                  <a:srgbClr val="FFFF00"/>
                </a:solidFill>
              </a:rPr>
              <a:t> </a:t>
            </a:r>
            <a:r>
              <a:rPr lang="tr-TR" sz="1800" b="1" dirty="0">
                <a:solidFill>
                  <a:srgbClr val="FFFF00"/>
                </a:solidFill>
              </a:rPr>
              <a:t>BURSUNA HAK KAZANAN PERSONEL DURUM ÇİZELGESİ</a:t>
            </a:r>
            <a:endParaRPr lang="tr-TR" sz="1800" dirty="0">
              <a:solidFill>
                <a:srgbClr val="FFFF00"/>
              </a:solidFill>
            </a:endParaRPr>
          </a:p>
          <a:p>
            <a:r>
              <a:rPr lang="tr-TR" sz="1800" b="1" dirty="0">
                <a:solidFill>
                  <a:srgbClr val="FFFF00"/>
                </a:solidFill>
              </a:rPr>
              <a:t> (</a:t>
            </a:r>
            <a:r>
              <a:rPr lang="tr-TR" sz="1800" b="1" dirty="0" smtClean="0">
                <a:solidFill>
                  <a:srgbClr val="FFFF00"/>
                </a:solidFill>
              </a:rPr>
              <a:t>2022-2023 Dönemi)</a:t>
            </a:r>
            <a:endParaRPr lang="tr-TR" sz="1800" dirty="0">
              <a:solidFill>
                <a:srgbClr val="FFFF00"/>
              </a:solidFill>
            </a:endParaRPr>
          </a:p>
        </p:txBody>
      </p:sp>
    </p:spTree>
    <p:extLst>
      <p:ext uri="{BB962C8B-B14F-4D97-AF65-F5344CB8AC3E}">
        <p14:creationId xmlns:p14="http://schemas.microsoft.com/office/powerpoint/2010/main" val="907730067"/>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8"/>
          <p:cNvSpPr txBox="1">
            <a:spLocks noChangeArrowheads="1"/>
          </p:cNvSpPr>
          <p:nvPr/>
        </p:nvSpPr>
        <p:spPr bwMode="auto">
          <a:xfrm>
            <a:off x="323850" y="66675"/>
            <a:ext cx="84248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tabLst>
                <a:tab pos="3492500" algn="l"/>
              </a:tabLst>
              <a:defRPr sz="2200">
                <a:solidFill>
                  <a:schemeClr val="tx1"/>
                </a:solidFill>
                <a:latin typeface="Arial" pitchFamily="34" charset="0"/>
                <a:cs typeface="Arial" pitchFamily="34" charset="0"/>
              </a:defRPr>
            </a:lvl1pPr>
            <a:lvl2pPr marL="742950" indent="-285750">
              <a:tabLst>
                <a:tab pos="3492500" algn="l"/>
              </a:tabLst>
              <a:defRPr sz="2200">
                <a:solidFill>
                  <a:schemeClr val="tx1"/>
                </a:solidFill>
                <a:latin typeface="Arial" pitchFamily="34" charset="0"/>
                <a:cs typeface="Arial" pitchFamily="34" charset="0"/>
              </a:defRPr>
            </a:lvl2pPr>
            <a:lvl3pPr marL="1143000" indent="-228600">
              <a:tabLst>
                <a:tab pos="3492500" algn="l"/>
              </a:tabLst>
              <a:defRPr sz="2200">
                <a:solidFill>
                  <a:schemeClr val="tx1"/>
                </a:solidFill>
                <a:latin typeface="Arial" pitchFamily="34" charset="0"/>
                <a:cs typeface="Arial" pitchFamily="34" charset="0"/>
              </a:defRPr>
            </a:lvl3pPr>
            <a:lvl4pPr marL="1600200" indent="-228600">
              <a:tabLst>
                <a:tab pos="3492500" algn="l"/>
              </a:tabLst>
              <a:defRPr sz="2200">
                <a:solidFill>
                  <a:schemeClr val="tx1"/>
                </a:solidFill>
                <a:latin typeface="Arial" pitchFamily="34" charset="0"/>
                <a:cs typeface="Arial" pitchFamily="34" charset="0"/>
              </a:defRPr>
            </a:lvl4pPr>
            <a:lvl5pPr marL="2057400" indent="-228600">
              <a:tabLst>
                <a:tab pos="3492500" algn="l"/>
              </a:tabLst>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3492500" algn="l"/>
              </a:tabLs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3492500" algn="l"/>
              </a:tabLs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3492500" algn="l"/>
              </a:tabLs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3492500" algn="l"/>
              </a:tabLst>
              <a:defRPr sz="2200">
                <a:solidFill>
                  <a:schemeClr val="tx1"/>
                </a:solidFill>
                <a:latin typeface="Arial" pitchFamily="34" charset="0"/>
                <a:cs typeface="Arial" pitchFamily="34" charset="0"/>
              </a:defRPr>
            </a:lvl9pPr>
          </a:lstStyle>
          <a:p>
            <a:pPr algn="ctr"/>
            <a:r>
              <a:rPr lang="tr-TR" b="1">
                <a:solidFill>
                  <a:srgbClr val="F2F806"/>
                </a:solidFill>
              </a:rPr>
              <a:t>İl Dernekler Müdürlüğüne </a:t>
            </a:r>
          </a:p>
          <a:p>
            <a:pPr algn="ctr"/>
            <a:r>
              <a:rPr lang="tr-TR" b="1">
                <a:solidFill>
                  <a:srgbClr val="F2F806"/>
                </a:solidFill>
              </a:rPr>
              <a:t>İzin Almaksızın Yardım Toplanması ile İlgili Yapılan Müracaat</a:t>
            </a:r>
            <a:endParaRPr lang="tr-TR">
              <a:solidFill>
                <a:srgbClr val="F2F806"/>
              </a:solidFill>
            </a:endParaRPr>
          </a:p>
        </p:txBody>
      </p:sp>
      <p:sp>
        <p:nvSpPr>
          <p:cNvPr id="31747" name="Text Box 8"/>
          <p:cNvSpPr txBox="1">
            <a:spLocks noChangeArrowheads="1"/>
          </p:cNvSpPr>
          <p:nvPr/>
        </p:nvSpPr>
        <p:spPr bwMode="auto">
          <a:xfrm>
            <a:off x="179388" y="5680075"/>
            <a:ext cx="856932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355600">
              <a:tabLst>
                <a:tab pos="3492500" algn="l"/>
              </a:tabLst>
              <a:defRPr sz="2200">
                <a:solidFill>
                  <a:schemeClr val="tx1"/>
                </a:solidFill>
                <a:latin typeface="Arial" pitchFamily="34" charset="0"/>
                <a:cs typeface="Arial" pitchFamily="34" charset="0"/>
              </a:defRPr>
            </a:lvl1pPr>
            <a:lvl2pPr marL="742950" indent="-285750">
              <a:tabLst>
                <a:tab pos="3492500" algn="l"/>
              </a:tabLst>
              <a:defRPr sz="2200">
                <a:solidFill>
                  <a:schemeClr val="tx1"/>
                </a:solidFill>
                <a:latin typeface="Arial" pitchFamily="34" charset="0"/>
                <a:cs typeface="Arial" pitchFamily="34" charset="0"/>
              </a:defRPr>
            </a:lvl2pPr>
            <a:lvl3pPr marL="1143000" indent="-228600">
              <a:tabLst>
                <a:tab pos="3492500" algn="l"/>
              </a:tabLst>
              <a:defRPr sz="2200">
                <a:solidFill>
                  <a:schemeClr val="tx1"/>
                </a:solidFill>
                <a:latin typeface="Arial" pitchFamily="34" charset="0"/>
                <a:cs typeface="Arial" pitchFamily="34" charset="0"/>
              </a:defRPr>
            </a:lvl3pPr>
            <a:lvl4pPr marL="1600200" indent="-228600">
              <a:tabLst>
                <a:tab pos="3492500" algn="l"/>
              </a:tabLst>
              <a:defRPr sz="2200">
                <a:solidFill>
                  <a:schemeClr val="tx1"/>
                </a:solidFill>
                <a:latin typeface="Arial" pitchFamily="34" charset="0"/>
                <a:cs typeface="Arial" pitchFamily="34" charset="0"/>
              </a:defRPr>
            </a:lvl4pPr>
            <a:lvl5pPr marL="2057400" indent="-228600">
              <a:tabLst>
                <a:tab pos="3492500" algn="l"/>
              </a:tabLst>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3492500" algn="l"/>
              </a:tabLs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3492500" algn="l"/>
              </a:tabLs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3492500" algn="l"/>
              </a:tabLs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3492500" algn="l"/>
              </a:tabLst>
              <a:defRPr sz="2200">
                <a:solidFill>
                  <a:schemeClr val="tx1"/>
                </a:solidFill>
                <a:latin typeface="Arial" pitchFamily="34" charset="0"/>
                <a:cs typeface="Arial" pitchFamily="34" charset="0"/>
              </a:defRPr>
            </a:lvl9pPr>
          </a:lstStyle>
          <a:p>
            <a:pPr algn="just"/>
            <a:r>
              <a:rPr lang="tr-TR" sz="2100" b="1" dirty="0" smtClean="0">
                <a:solidFill>
                  <a:srgbClr val="FFFF00"/>
                </a:solidFill>
              </a:rPr>
              <a:t>İzinsiz </a:t>
            </a:r>
            <a:r>
              <a:rPr lang="tr-TR" sz="2100" b="1" dirty="0">
                <a:solidFill>
                  <a:srgbClr val="FFFF00"/>
                </a:solidFill>
              </a:rPr>
              <a:t>Yardım Toplama başvurumuz Sayın Cumhurbaşkanımız tarafından </a:t>
            </a:r>
            <a:r>
              <a:rPr lang="tr-TR" sz="2100" b="1" dirty="0" smtClean="0">
                <a:solidFill>
                  <a:srgbClr val="FFFF00"/>
                </a:solidFill>
              </a:rPr>
              <a:t>17 </a:t>
            </a:r>
            <a:r>
              <a:rPr lang="tr-TR" sz="2100" b="1" dirty="0">
                <a:solidFill>
                  <a:srgbClr val="FFFF00"/>
                </a:solidFill>
              </a:rPr>
              <a:t>Ekim 2022 tarihinde onaylanarak, Ankara İl Dernekler Müdürlüğüne gönderilmiştir.</a:t>
            </a:r>
          </a:p>
        </p:txBody>
      </p:sp>
      <p:pic>
        <p:nvPicPr>
          <p:cNvPr id="31748" name="Picture 5"/>
          <p:cNvPicPr>
            <a:picLocks noChangeAspect="1" noChangeArrowheads="1"/>
          </p:cNvPicPr>
          <p:nvPr/>
        </p:nvPicPr>
        <p:blipFill>
          <a:blip r:embed="rId3">
            <a:extLst>
              <a:ext uri="{28A0092B-C50C-407E-A947-70E740481C1C}">
                <a14:useLocalDpi xmlns:a14="http://schemas.microsoft.com/office/drawing/2010/main" val="0"/>
              </a:ext>
            </a:extLst>
          </a:blip>
          <a:srcRect l="30209" t="10075" r="30315" b="16371"/>
          <a:stretch>
            <a:fillRect/>
          </a:stretch>
        </p:blipFill>
        <p:spPr bwMode="auto">
          <a:xfrm>
            <a:off x="1403350" y="835025"/>
            <a:ext cx="6264275"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77557"/>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79388" y="909638"/>
            <a:ext cx="8785225" cy="5688012"/>
          </a:xfrm>
          <a:prstGeom prst="rect">
            <a:avLst/>
          </a:prstGeom>
          <a:noFill/>
          <a:ln w="38100">
            <a:noFill/>
            <a:miter lim="800000"/>
            <a:headEnd/>
            <a:tailEnd/>
          </a:ln>
        </p:spPr>
        <p:txBody>
          <a:bodyPr/>
          <a:lstStyle/>
          <a:p>
            <a:pPr marL="342900" indent="-342900" algn="l" eaLnBrk="1" hangingPunct="1">
              <a:spcBef>
                <a:spcPct val="20000"/>
              </a:spcBef>
            </a:pPr>
            <a:endParaRPr lang="tr-TR" sz="4400">
              <a:latin typeface="Times New Roman" pitchFamily="18" charset="0"/>
            </a:endParaRPr>
          </a:p>
          <a:p>
            <a:pPr marL="342900" indent="-342900" algn="l" eaLnBrk="1" hangingPunct="1">
              <a:spcBef>
                <a:spcPct val="20000"/>
              </a:spcBef>
            </a:pPr>
            <a:endParaRPr lang="tr-TR" sz="4400">
              <a:latin typeface="Times New Roman" pitchFamily="18" charset="0"/>
            </a:endParaRPr>
          </a:p>
        </p:txBody>
      </p:sp>
      <p:sp>
        <p:nvSpPr>
          <p:cNvPr id="26627" name="Text Box 78"/>
          <p:cNvSpPr txBox="1">
            <a:spLocks noChangeArrowheads="1"/>
          </p:cNvSpPr>
          <p:nvPr/>
        </p:nvSpPr>
        <p:spPr bwMode="auto">
          <a:xfrm>
            <a:off x="214313" y="1333500"/>
            <a:ext cx="8715375" cy="4385816"/>
          </a:xfrm>
          <a:prstGeom prst="rect">
            <a:avLst/>
          </a:prstGeom>
          <a:noFill/>
          <a:ln w="12700">
            <a:noFill/>
            <a:miter lim="800000"/>
            <a:headEnd type="none" w="sm" len="sm"/>
            <a:tailEnd type="none" w="sm" len="sm"/>
          </a:ln>
        </p:spPr>
        <p:txBody>
          <a:bodyPr>
            <a:spAutoFit/>
          </a:bodyPr>
          <a:lstStyle/>
          <a:p>
            <a:pPr algn="just">
              <a:lnSpc>
                <a:spcPct val="150000"/>
              </a:lnSpc>
            </a:pPr>
            <a:r>
              <a:rPr lang="tr-TR" sz="2800" b="1" dirty="0"/>
              <a:t> </a:t>
            </a:r>
          </a:p>
          <a:p>
            <a:pPr algn="just">
              <a:lnSpc>
                <a:spcPct val="150000"/>
              </a:lnSpc>
              <a:buFont typeface="Wingdings" pitchFamily="2" charset="2"/>
              <a:buChar char="ü"/>
            </a:pPr>
            <a:r>
              <a:rPr lang="tr-TR" sz="2800" b="1" dirty="0"/>
              <a:t> Personel tamamen </a:t>
            </a:r>
            <a:r>
              <a:rPr lang="tr-TR" sz="2800" b="1" dirty="0">
                <a:solidFill>
                  <a:srgbClr val="FFFF00"/>
                </a:solidFill>
              </a:rPr>
              <a:t>gönüllülük esasına </a:t>
            </a:r>
            <a:r>
              <a:rPr lang="tr-TR" sz="2800" b="1" dirty="0"/>
              <a:t>göre yılda bir defaya mahsus </a:t>
            </a:r>
            <a:r>
              <a:rPr lang="tr-TR" sz="2800" b="1" dirty="0" smtClean="0">
                <a:solidFill>
                  <a:srgbClr val="FFFF00"/>
                </a:solidFill>
              </a:rPr>
              <a:t>100 </a:t>
            </a:r>
            <a:r>
              <a:rPr lang="tr-TR" sz="2800" b="1" dirty="0">
                <a:solidFill>
                  <a:srgbClr val="FFFF00"/>
                </a:solidFill>
              </a:rPr>
              <a:t>TL. bağış </a:t>
            </a:r>
            <a:r>
              <a:rPr lang="tr-TR" sz="2800" b="1" dirty="0"/>
              <a:t>yapmaktadır.</a:t>
            </a:r>
          </a:p>
          <a:p>
            <a:pPr algn="just">
              <a:lnSpc>
                <a:spcPct val="150000"/>
              </a:lnSpc>
            </a:pPr>
            <a:endParaRPr lang="tr-TR" sz="1800" b="1" dirty="0"/>
          </a:p>
          <a:p>
            <a:pPr algn="just">
              <a:lnSpc>
                <a:spcPct val="150000"/>
              </a:lnSpc>
              <a:buFont typeface="Wingdings" pitchFamily="2" charset="2"/>
              <a:buChar char="ü"/>
            </a:pPr>
            <a:r>
              <a:rPr lang="tr-TR" sz="2800" b="1" dirty="0"/>
              <a:t> </a:t>
            </a:r>
            <a:r>
              <a:rPr lang="tr-TR" sz="2800" b="1" dirty="0">
                <a:solidFill>
                  <a:srgbClr val="FFFF00"/>
                </a:solidFill>
              </a:rPr>
              <a:t>İsteyen personel </a:t>
            </a:r>
            <a:r>
              <a:rPr lang="tr-TR" sz="2800" b="1" dirty="0"/>
              <a:t>bu miktardan </a:t>
            </a:r>
            <a:r>
              <a:rPr lang="tr-TR" sz="2800" b="1" dirty="0">
                <a:solidFill>
                  <a:srgbClr val="FFFF00"/>
                </a:solidFill>
              </a:rPr>
              <a:t>daha fazla bağış </a:t>
            </a:r>
            <a:r>
              <a:rPr lang="tr-TR" sz="2800" b="1" dirty="0"/>
              <a:t>yapabilmektedir.</a:t>
            </a:r>
          </a:p>
        </p:txBody>
      </p:sp>
      <p:grpSp>
        <p:nvGrpSpPr>
          <p:cNvPr id="26628" name="Group 24"/>
          <p:cNvGrpSpPr>
            <a:grpSpLocks/>
          </p:cNvGrpSpPr>
          <p:nvPr/>
        </p:nvGrpSpPr>
        <p:grpSpPr bwMode="auto">
          <a:xfrm>
            <a:off x="1187450" y="233363"/>
            <a:ext cx="7777163" cy="1212850"/>
            <a:chOff x="748" y="56"/>
            <a:chExt cx="4899" cy="764"/>
          </a:xfrm>
        </p:grpSpPr>
        <p:sp>
          <p:nvSpPr>
            <p:cNvPr id="26630" name="Rectangle 25"/>
            <p:cNvSpPr>
              <a:spLocks noChangeArrowheads="1"/>
            </p:cNvSpPr>
            <p:nvPr/>
          </p:nvSpPr>
          <p:spPr bwMode="auto">
            <a:xfrm>
              <a:off x="748" y="56"/>
              <a:ext cx="4218" cy="764"/>
            </a:xfrm>
            <a:prstGeom prst="rect">
              <a:avLst/>
            </a:prstGeom>
            <a:noFill/>
            <a:ln w="12700">
              <a:noFill/>
              <a:miter lim="800000"/>
              <a:headEnd type="none" w="sm" len="sm"/>
              <a:tailEnd type="none" w="sm" len="sm"/>
            </a:ln>
          </p:spPr>
          <p:txBody>
            <a:bodyPr>
              <a:spAutoFit/>
            </a:bodyPr>
            <a:lstStyle/>
            <a:p>
              <a:pPr defTabSz="566738">
                <a:lnSpc>
                  <a:spcPct val="130000"/>
                </a:lnSpc>
              </a:pPr>
              <a:r>
                <a:rPr lang="tr-TR" sz="2800" b="1">
                  <a:solidFill>
                    <a:srgbClr val="FFFF00"/>
                  </a:solidFill>
                </a:rPr>
                <a:t>Türk Silahlı Kuvvetleri </a:t>
              </a:r>
            </a:p>
            <a:p>
              <a:pPr defTabSz="566738">
                <a:lnSpc>
                  <a:spcPct val="130000"/>
                </a:lnSpc>
              </a:pPr>
              <a:r>
                <a:rPr lang="tr-TR" sz="2800" b="1">
                  <a:solidFill>
                    <a:srgbClr val="FFFF00"/>
                  </a:solidFill>
                </a:rPr>
                <a:t>Eğitim Vakfına Yapılan Bağışlar</a:t>
              </a:r>
            </a:p>
          </p:txBody>
        </p:sp>
        <p:pic>
          <p:nvPicPr>
            <p:cNvPr id="26631" name="Picture 27" descr="TURK BAYRAĞI"/>
            <p:cNvPicPr>
              <a:picLocks noChangeAspect="1" noChangeArrowheads="1" noCrop="1"/>
            </p:cNvPicPr>
            <p:nvPr/>
          </p:nvPicPr>
          <p:blipFill>
            <a:blip r:embed="rId2" cstate="print"/>
            <a:srcRect/>
            <a:stretch>
              <a:fillRect/>
            </a:stretch>
          </p:blipFill>
          <p:spPr bwMode="auto">
            <a:xfrm>
              <a:off x="5174" y="119"/>
              <a:ext cx="473" cy="362"/>
            </a:xfrm>
            <a:prstGeom prst="rect">
              <a:avLst/>
            </a:prstGeom>
            <a:noFill/>
            <a:ln w="9525">
              <a:noFill/>
              <a:miter lim="800000"/>
              <a:headEnd/>
              <a:tailEnd/>
            </a:ln>
          </p:spPr>
        </p:pic>
      </p:grpSp>
      <p:pic>
        <p:nvPicPr>
          <p:cNvPr id="26629" name="Picture 7" descr="C:\Users\hp\Desktop\TSKEV logo.png"/>
          <p:cNvPicPr>
            <a:picLocks noChangeAspect="1" noChangeArrowheads="1"/>
          </p:cNvPicPr>
          <p:nvPr/>
        </p:nvPicPr>
        <p:blipFill>
          <a:blip r:embed="rId3" cstate="print"/>
          <a:srcRect/>
          <a:stretch>
            <a:fillRect/>
          </a:stretch>
        </p:blipFill>
        <p:spPr bwMode="auto">
          <a:xfrm>
            <a:off x="250825" y="131763"/>
            <a:ext cx="865188" cy="11366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0"/>
          <p:cNvSpPr txBox="1">
            <a:spLocks noChangeArrowheads="1"/>
          </p:cNvSpPr>
          <p:nvPr/>
        </p:nvSpPr>
        <p:spPr bwMode="auto">
          <a:xfrm>
            <a:off x="646113" y="889000"/>
            <a:ext cx="7813675" cy="523875"/>
          </a:xfrm>
          <a:prstGeom prst="rect">
            <a:avLst/>
          </a:prstGeom>
          <a:noFill/>
          <a:ln w="28575" cap="sq">
            <a:noFill/>
            <a:miter lim="800000"/>
            <a:headEnd type="none" w="sm" len="sm"/>
            <a:tailEnd type="none" w="sm" len="sm"/>
          </a:ln>
        </p:spPr>
        <p:txBody>
          <a:bodyPr>
            <a:spAutoFit/>
          </a:bodyPr>
          <a:lstStyle/>
          <a:p>
            <a:r>
              <a:rPr lang="tr-TR" sz="2800" b="1">
                <a:solidFill>
                  <a:srgbClr val="FFFF00"/>
                </a:solidFill>
              </a:rPr>
              <a:t>Bağış Yöntemleri</a:t>
            </a:r>
          </a:p>
        </p:txBody>
      </p:sp>
      <p:pic>
        <p:nvPicPr>
          <p:cNvPr id="27651" name="Picture 2"/>
          <p:cNvPicPr>
            <a:picLocks noChangeAspect="1" noChangeArrowheads="1"/>
          </p:cNvPicPr>
          <p:nvPr/>
        </p:nvPicPr>
        <p:blipFill>
          <a:blip r:embed="rId2" cstate="print"/>
          <a:srcRect/>
          <a:stretch>
            <a:fillRect/>
          </a:stretch>
        </p:blipFill>
        <p:spPr bwMode="auto">
          <a:xfrm>
            <a:off x="4211638" y="5445125"/>
            <a:ext cx="4176712" cy="1152525"/>
          </a:xfrm>
          <a:prstGeom prst="rect">
            <a:avLst/>
          </a:prstGeom>
          <a:noFill/>
          <a:ln w="9525" algn="ctr">
            <a:noFill/>
            <a:miter lim="800000"/>
            <a:headEnd/>
            <a:tailEnd/>
          </a:ln>
        </p:spPr>
      </p:pic>
      <p:pic>
        <p:nvPicPr>
          <p:cNvPr id="27652" name="Picture 12" descr="TURK BAYRAĞI"/>
          <p:cNvPicPr>
            <a:picLocks noChangeAspect="1" noChangeArrowheads="1" noCrop="1"/>
          </p:cNvPicPr>
          <p:nvPr/>
        </p:nvPicPr>
        <p:blipFill>
          <a:blip r:embed="rId3" cstate="print"/>
          <a:srcRect/>
          <a:stretch>
            <a:fillRect/>
          </a:stretch>
        </p:blipFill>
        <p:spPr bwMode="auto">
          <a:xfrm>
            <a:off x="8177213" y="117475"/>
            <a:ext cx="750887" cy="574675"/>
          </a:xfrm>
          <a:prstGeom prst="rect">
            <a:avLst/>
          </a:prstGeom>
          <a:noFill/>
          <a:ln w="9525">
            <a:noFill/>
            <a:miter lim="800000"/>
            <a:headEnd/>
            <a:tailEnd/>
          </a:ln>
        </p:spPr>
      </p:pic>
      <p:pic>
        <p:nvPicPr>
          <p:cNvPr id="27653" name="Picture 9"/>
          <p:cNvPicPr>
            <a:picLocks noChangeAspect="1" noChangeArrowheads="1"/>
          </p:cNvPicPr>
          <p:nvPr/>
        </p:nvPicPr>
        <p:blipFill>
          <a:blip r:embed="rId4" cstate="print"/>
          <a:srcRect/>
          <a:stretch>
            <a:fillRect/>
          </a:stretch>
        </p:blipFill>
        <p:spPr bwMode="auto">
          <a:xfrm>
            <a:off x="323850" y="1588"/>
            <a:ext cx="539750" cy="739775"/>
          </a:xfrm>
          <a:prstGeom prst="rect">
            <a:avLst/>
          </a:prstGeom>
          <a:noFill/>
          <a:ln w="9525" algn="ctr">
            <a:noFill/>
            <a:miter lim="800000"/>
            <a:headEnd/>
            <a:tailEnd/>
          </a:ln>
        </p:spPr>
      </p:pic>
      <p:sp>
        <p:nvSpPr>
          <p:cNvPr id="8" name="Rectangle 11"/>
          <p:cNvSpPr>
            <a:spLocks noChangeArrowheads="1"/>
          </p:cNvSpPr>
          <p:nvPr/>
        </p:nvSpPr>
        <p:spPr bwMode="auto">
          <a:xfrm>
            <a:off x="1050925" y="15875"/>
            <a:ext cx="6985000" cy="665163"/>
          </a:xfrm>
          <a:prstGeom prst="rect">
            <a:avLst/>
          </a:prstGeom>
          <a:gradFill>
            <a:gsLst>
              <a:gs pos="0">
                <a:srgbClr val="000082"/>
              </a:gs>
              <a:gs pos="30000">
                <a:srgbClr val="66008F"/>
              </a:gs>
              <a:gs pos="64999">
                <a:srgbClr val="BA0066"/>
              </a:gs>
              <a:gs pos="89999">
                <a:srgbClr val="FF0000"/>
              </a:gs>
              <a:gs pos="100000">
                <a:srgbClr val="FF8200"/>
              </a:gs>
            </a:gsLst>
            <a:lin ang="5400000" scaled="0"/>
          </a:gradFill>
          <a:ln w="12700">
            <a:noFill/>
            <a:miter lim="800000"/>
            <a:headEnd type="none" w="sm" len="sm"/>
            <a:tailEnd type="none" w="sm" len="sm"/>
          </a:ln>
        </p:spPr>
        <p:txBody>
          <a:bodyPr>
            <a:spAutoFit/>
          </a:bodyPr>
          <a:lstStyle/>
          <a:p>
            <a:pPr defTabSz="566738">
              <a:lnSpc>
                <a:spcPct val="130000"/>
              </a:lnSpc>
              <a:defRPr/>
            </a:pPr>
            <a:r>
              <a:rPr lang="tr-TR" sz="3200" b="1" dirty="0">
                <a:solidFill>
                  <a:srgbClr val="FFFF00"/>
                </a:solidFill>
                <a:latin typeface="+mn-lt"/>
              </a:rPr>
              <a:t>Türk Silahlı Kuvvetleri Eğitim Vakfı</a:t>
            </a:r>
          </a:p>
        </p:txBody>
      </p:sp>
      <p:sp>
        <p:nvSpPr>
          <p:cNvPr id="27655" name="Text Box 37"/>
          <p:cNvSpPr txBox="1">
            <a:spLocks noChangeArrowheads="1"/>
          </p:cNvSpPr>
          <p:nvPr/>
        </p:nvSpPr>
        <p:spPr bwMode="auto">
          <a:xfrm>
            <a:off x="252413" y="1412875"/>
            <a:ext cx="8677275" cy="4124325"/>
          </a:xfrm>
          <a:prstGeom prst="rect">
            <a:avLst/>
          </a:prstGeom>
          <a:noFill/>
          <a:ln w="9525">
            <a:noFill/>
            <a:miter lim="800000"/>
            <a:headEnd/>
            <a:tailEnd/>
          </a:ln>
        </p:spPr>
        <p:txBody>
          <a:bodyPr>
            <a:spAutoFit/>
          </a:bodyPr>
          <a:lstStyle/>
          <a:p>
            <a:pPr algn="just" eaLnBrk="1" hangingPunct="1">
              <a:lnSpc>
                <a:spcPct val="200000"/>
              </a:lnSpc>
              <a:buClr>
                <a:srgbClr val="FFFF00"/>
              </a:buClr>
              <a:buFont typeface="Wingdings" pitchFamily="2" charset="2"/>
              <a:buChar char="v"/>
              <a:tabLst>
                <a:tab pos="623888" algn="l"/>
              </a:tabLst>
            </a:pPr>
            <a:r>
              <a:rPr lang="tr-TR" sz="2700" b="1">
                <a:cs typeface="Arial" pitchFamily="34" charset="0"/>
              </a:rPr>
              <a:t> </a:t>
            </a:r>
            <a:r>
              <a:rPr lang="tr-TR" sz="2600" b="1">
                <a:cs typeface="Arial" pitchFamily="34" charset="0"/>
              </a:rPr>
              <a:t>Banka Hesap Numaralarımıza Havale/EFT,</a:t>
            </a:r>
          </a:p>
          <a:p>
            <a:pPr algn="just" eaLnBrk="1" hangingPunct="1">
              <a:lnSpc>
                <a:spcPct val="200000"/>
              </a:lnSpc>
              <a:buClr>
                <a:srgbClr val="FFFF00"/>
              </a:buClr>
              <a:buFont typeface="Wingdings" pitchFamily="2" charset="2"/>
              <a:buChar char="v"/>
              <a:tabLst>
                <a:tab pos="623888" algn="l"/>
              </a:tabLst>
            </a:pPr>
            <a:r>
              <a:rPr lang="tr-TR" sz="2600" b="1">
                <a:cs typeface="Arial" pitchFamily="34" charset="0"/>
              </a:rPr>
              <a:t> İnternet Bankacılığı Bağış Ekranlarından,</a:t>
            </a:r>
          </a:p>
          <a:p>
            <a:pPr algn="just" eaLnBrk="1" hangingPunct="1">
              <a:lnSpc>
                <a:spcPct val="200000"/>
              </a:lnSpc>
              <a:buClr>
                <a:srgbClr val="FFFF00"/>
              </a:buClr>
              <a:buFont typeface="Wingdings" pitchFamily="2" charset="2"/>
              <a:buChar char="v"/>
              <a:tabLst>
                <a:tab pos="623888" algn="l"/>
              </a:tabLst>
            </a:pPr>
            <a:r>
              <a:rPr lang="tr-TR" sz="2600" b="1">
                <a:cs typeface="Arial" pitchFamily="34" charset="0"/>
              </a:rPr>
              <a:t> </a:t>
            </a:r>
            <a:r>
              <a:rPr lang="tr-TR" sz="2600" b="1">
                <a:solidFill>
                  <a:srgbClr val="FF0000"/>
                </a:solidFill>
                <a:cs typeface="Arial" pitchFamily="34" charset="0"/>
              </a:rPr>
              <a:t>www.tskev.org.tr</a:t>
            </a:r>
            <a:r>
              <a:rPr lang="tr-TR" sz="2600" b="1">
                <a:cs typeface="Arial" pitchFamily="34" charset="0"/>
              </a:rPr>
              <a:t> adresinden on-line kredi kartı ile,</a:t>
            </a:r>
          </a:p>
          <a:p>
            <a:pPr algn="just" eaLnBrk="1" hangingPunct="1">
              <a:lnSpc>
                <a:spcPct val="200000"/>
              </a:lnSpc>
              <a:buClr>
                <a:srgbClr val="FFFF00"/>
              </a:buClr>
              <a:buFont typeface="Wingdings" pitchFamily="2" charset="2"/>
              <a:buChar char="v"/>
              <a:tabLst>
                <a:tab pos="623888" algn="l"/>
              </a:tabLst>
            </a:pPr>
            <a:r>
              <a:rPr lang="tr-TR" sz="2600" b="1">
                <a:cs typeface="Arial" pitchFamily="34" charset="0"/>
              </a:rPr>
              <a:t> 7979’a SMS göndererek,</a:t>
            </a:r>
          </a:p>
          <a:p>
            <a:pPr algn="just" eaLnBrk="1" hangingPunct="1">
              <a:lnSpc>
                <a:spcPct val="200000"/>
              </a:lnSpc>
              <a:buClr>
                <a:srgbClr val="FFFF00"/>
              </a:buClr>
              <a:tabLst>
                <a:tab pos="623888" algn="l"/>
              </a:tabLst>
            </a:pPr>
            <a:r>
              <a:rPr lang="tr-TR" sz="2600" b="1">
                <a:cs typeface="Arial" pitchFamily="34" charset="0"/>
              </a:rPr>
              <a:t>Vakfımıza bağışta bulunabilirisiniz…</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7"/>
          <p:cNvSpPr txBox="1">
            <a:spLocks noChangeArrowheads="1"/>
          </p:cNvSpPr>
          <p:nvPr/>
        </p:nvSpPr>
        <p:spPr bwMode="auto">
          <a:xfrm>
            <a:off x="252413" y="1196975"/>
            <a:ext cx="8677275" cy="1384300"/>
          </a:xfrm>
          <a:prstGeom prst="rect">
            <a:avLst/>
          </a:prstGeom>
          <a:noFill/>
          <a:ln w="9525">
            <a:noFill/>
            <a:miter lim="800000"/>
            <a:headEnd/>
            <a:tailEnd/>
          </a:ln>
        </p:spPr>
        <p:txBody>
          <a:bodyPr>
            <a:spAutoFit/>
          </a:bodyPr>
          <a:lstStyle/>
          <a:p>
            <a:pPr algn="just" eaLnBrk="1" hangingPunct="1">
              <a:lnSpc>
                <a:spcPct val="150000"/>
              </a:lnSpc>
              <a:buClr>
                <a:srgbClr val="FFFF00"/>
              </a:buClr>
              <a:buFont typeface="Wingdings" pitchFamily="2" charset="2"/>
              <a:buChar char="Ø"/>
              <a:tabLst>
                <a:tab pos="623888" algn="l"/>
              </a:tabLst>
            </a:pPr>
            <a:r>
              <a:rPr lang="tr-TR" sz="2800" b="1">
                <a:solidFill>
                  <a:srgbClr val="FFFF00"/>
                </a:solidFill>
                <a:cs typeface="Arial" pitchFamily="34" charset="0"/>
              </a:rPr>
              <a:t>	Cep telefonlarınız aracılığı ile 7979’a SMS göndermek suretiyle;</a:t>
            </a:r>
          </a:p>
        </p:txBody>
      </p:sp>
      <p:sp>
        <p:nvSpPr>
          <p:cNvPr id="28675" name="Text Box 37"/>
          <p:cNvSpPr txBox="1">
            <a:spLocks noChangeArrowheads="1"/>
          </p:cNvSpPr>
          <p:nvPr/>
        </p:nvSpPr>
        <p:spPr bwMode="auto">
          <a:xfrm>
            <a:off x="900113" y="2492375"/>
            <a:ext cx="7775575" cy="538163"/>
          </a:xfrm>
          <a:prstGeom prst="rect">
            <a:avLst/>
          </a:prstGeom>
          <a:noFill/>
          <a:ln w="9525">
            <a:noFill/>
            <a:miter lim="800000"/>
            <a:headEnd/>
            <a:tailEnd/>
          </a:ln>
        </p:spPr>
        <p:txBody>
          <a:bodyPr>
            <a:spAutoFit/>
          </a:bodyPr>
          <a:lstStyle/>
          <a:p>
            <a:pPr algn="just" eaLnBrk="1" hangingPunct="1">
              <a:lnSpc>
                <a:spcPct val="150000"/>
              </a:lnSpc>
              <a:buClr>
                <a:srgbClr val="FFFF00"/>
              </a:buClr>
              <a:buFont typeface="Wingdings" pitchFamily="2" charset="2"/>
              <a:buChar char="Ø"/>
              <a:tabLst>
                <a:tab pos="623888" algn="l"/>
              </a:tabLst>
            </a:pPr>
            <a:r>
              <a:rPr lang="tr-TR" sz="2200" b="1">
                <a:solidFill>
                  <a:schemeClr val="tx1"/>
                </a:solidFill>
                <a:cs typeface="Arial" pitchFamily="34" charset="0"/>
              </a:rPr>
              <a:t>	</a:t>
            </a:r>
            <a:r>
              <a:rPr lang="tr-TR" sz="2200" b="1">
                <a:solidFill>
                  <a:srgbClr val="FF3300"/>
                </a:solidFill>
                <a:cs typeface="Arial" pitchFamily="34" charset="0"/>
              </a:rPr>
              <a:t>TSKEV</a:t>
            </a:r>
            <a:r>
              <a:rPr lang="tr-TR" sz="2200" b="1">
                <a:solidFill>
                  <a:srgbClr val="FF0000"/>
                </a:solidFill>
                <a:cs typeface="Arial" pitchFamily="34" charset="0"/>
              </a:rPr>
              <a:t> </a:t>
            </a:r>
            <a:r>
              <a:rPr lang="tr-TR" sz="2200" b="1">
                <a:cs typeface="Arial" pitchFamily="34" charset="0"/>
              </a:rPr>
              <a:t>yazıp bir boşluk bırakarak sırasıyla,</a:t>
            </a:r>
          </a:p>
        </p:txBody>
      </p:sp>
      <p:sp>
        <p:nvSpPr>
          <p:cNvPr id="28676" name="Text Box 37"/>
          <p:cNvSpPr txBox="1">
            <a:spLocks noChangeArrowheads="1"/>
          </p:cNvSpPr>
          <p:nvPr/>
        </p:nvSpPr>
        <p:spPr bwMode="auto">
          <a:xfrm>
            <a:off x="900113" y="3049588"/>
            <a:ext cx="7775575" cy="536575"/>
          </a:xfrm>
          <a:prstGeom prst="rect">
            <a:avLst/>
          </a:prstGeom>
          <a:noFill/>
          <a:ln w="9525">
            <a:noFill/>
            <a:miter lim="800000"/>
            <a:headEnd/>
            <a:tailEnd/>
          </a:ln>
        </p:spPr>
        <p:txBody>
          <a:bodyPr>
            <a:spAutoFit/>
          </a:bodyPr>
          <a:lstStyle/>
          <a:p>
            <a:pPr algn="just" eaLnBrk="1" hangingPunct="1">
              <a:lnSpc>
                <a:spcPct val="150000"/>
              </a:lnSpc>
              <a:buClr>
                <a:srgbClr val="FFFF00"/>
              </a:buClr>
              <a:buFont typeface="Wingdings" pitchFamily="2" charset="2"/>
              <a:buChar char="Ø"/>
              <a:tabLst>
                <a:tab pos="623888" algn="l"/>
              </a:tabLst>
            </a:pPr>
            <a:r>
              <a:rPr lang="tr-TR" sz="2200" b="1">
                <a:solidFill>
                  <a:schemeClr val="tx1"/>
                </a:solidFill>
                <a:cs typeface="Arial" pitchFamily="34" charset="0"/>
              </a:rPr>
              <a:t>	</a:t>
            </a:r>
            <a:r>
              <a:rPr lang="tr-TR" sz="2200" b="1">
                <a:solidFill>
                  <a:srgbClr val="FF3300"/>
                </a:solidFill>
                <a:cs typeface="Arial" pitchFamily="34" charset="0"/>
              </a:rPr>
              <a:t>TC Kimlik No,</a:t>
            </a:r>
          </a:p>
        </p:txBody>
      </p:sp>
      <p:sp>
        <p:nvSpPr>
          <p:cNvPr id="28677" name="Text Box 37"/>
          <p:cNvSpPr txBox="1">
            <a:spLocks noChangeArrowheads="1"/>
          </p:cNvSpPr>
          <p:nvPr/>
        </p:nvSpPr>
        <p:spPr bwMode="auto">
          <a:xfrm>
            <a:off x="900113" y="3632200"/>
            <a:ext cx="7775575" cy="538163"/>
          </a:xfrm>
          <a:prstGeom prst="rect">
            <a:avLst/>
          </a:prstGeom>
          <a:noFill/>
          <a:ln w="9525">
            <a:noFill/>
            <a:miter lim="800000"/>
            <a:headEnd/>
            <a:tailEnd/>
          </a:ln>
        </p:spPr>
        <p:txBody>
          <a:bodyPr>
            <a:spAutoFit/>
          </a:bodyPr>
          <a:lstStyle/>
          <a:p>
            <a:pPr algn="just" eaLnBrk="1" hangingPunct="1">
              <a:lnSpc>
                <a:spcPct val="150000"/>
              </a:lnSpc>
              <a:buClr>
                <a:srgbClr val="FFFF00"/>
              </a:buClr>
              <a:buFont typeface="Wingdings" pitchFamily="2" charset="2"/>
              <a:buChar char="Ø"/>
              <a:tabLst>
                <a:tab pos="623888" algn="l"/>
              </a:tabLst>
            </a:pPr>
            <a:r>
              <a:rPr lang="tr-TR" sz="2200" b="1">
                <a:solidFill>
                  <a:schemeClr val="tx1"/>
                </a:solidFill>
                <a:cs typeface="Arial" pitchFamily="34" charset="0"/>
              </a:rPr>
              <a:t>	</a:t>
            </a:r>
            <a:r>
              <a:rPr lang="tr-TR" sz="2200" b="1">
                <a:solidFill>
                  <a:srgbClr val="FF3300"/>
                </a:solidFill>
                <a:cs typeface="Arial" pitchFamily="34" charset="0"/>
              </a:rPr>
              <a:t>Ad-Soyad</a:t>
            </a:r>
            <a:r>
              <a:rPr lang="tr-TR" sz="2200" b="1">
                <a:solidFill>
                  <a:srgbClr val="FF0000"/>
                </a:solidFill>
                <a:cs typeface="Arial" pitchFamily="34" charset="0"/>
              </a:rPr>
              <a:t> </a:t>
            </a:r>
            <a:r>
              <a:rPr lang="tr-TR" sz="2200" b="1">
                <a:cs typeface="Arial" pitchFamily="34" charset="0"/>
              </a:rPr>
              <a:t>bilgisini yazıp,</a:t>
            </a:r>
          </a:p>
        </p:txBody>
      </p:sp>
      <p:sp>
        <p:nvSpPr>
          <p:cNvPr id="28678" name="Text Box 37"/>
          <p:cNvSpPr txBox="1">
            <a:spLocks noChangeArrowheads="1"/>
          </p:cNvSpPr>
          <p:nvPr/>
        </p:nvSpPr>
        <p:spPr bwMode="auto">
          <a:xfrm>
            <a:off x="900113" y="4256088"/>
            <a:ext cx="7775575" cy="1044575"/>
          </a:xfrm>
          <a:prstGeom prst="rect">
            <a:avLst/>
          </a:prstGeom>
          <a:noFill/>
          <a:ln w="9525">
            <a:noFill/>
            <a:miter lim="800000"/>
            <a:headEnd/>
            <a:tailEnd/>
          </a:ln>
        </p:spPr>
        <p:txBody>
          <a:bodyPr>
            <a:spAutoFit/>
          </a:bodyPr>
          <a:lstStyle/>
          <a:p>
            <a:pPr algn="just" eaLnBrk="1" hangingPunct="1">
              <a:lnSpc>
                <a:spcPct val="150000"/>
              </a:lnSpc>
              <a:buClr>
                <a:srgbClr val="FFFF00"/>
              </a:buClr>
              <a:buFont typeface="Wingdings" pitchFamily="2" charset="2"/>
              <a:buChar char="Ø"/>
              <a:tabLst>
                <a:tab pos="623888" algn="l"/>
              </a:tabLst>
            </a:pPr>
            <a:r>
              <a:rPr lang="tr-TR" sz="2200" b="1">
                <a:solidFill>
                  <a:schemeClr val="tx1"/>
                </a:solidFill>
                <a:cs typeface="Arial" pitchFamily="34" charset="0"/>
              </a:rPr>
              <a:t>	</a:t>
            </a:r>
            <a:r>
              <a:rPr lang="tr-TR" sz="2200" b="1">
                <a:cs typeface="Arial" pitchFamily="34" charset="0"/>
              </a:rPr>
              <a:t>7979’a gönderdiğinizde; </a:t>
            </a:r>
            <a:r>
              <a:rPr lang="tr-TR" sz="2200" b="1">
                <a:solidFill>
                  <a:srgbClr val="FF3300"/>
                </a:solidFill>
                <a:cs typeface="Arial" pitchFamily="34" charset="0"/>
              </a:rPr>
              <a:t>Onay mesajı </a:t>
            </a:r>
            <a:r>
              <a:rPr lang="tr-TR" sz="2200" b="1">
                <a:cs typeface="Arial" pitchFamily="34" charset="0"/>
              </a:rPr>
              <a:t>gönderilecektir.</a:t>
            </a:r>
          </a:p>
        </p:txBody>
      </p:sp>
      <p:sp>
        <p:nvSpPr>
          <p:cNvPr id="28679" name="Text Box 37"/>
          <p:cNvSpPr txBox="1">
            <a:spLocks noChangeArrowheads="1"/>
          </p:cNvSpPr>
          <p:nvPr/>
        </p:nvSpPr>
        <p:spPr bwMode="auto">
          <a:xfrm>
            <a:off x="900113" y="5119688"/>
            <a:ext cx="7775575" cy="1046162"/>
          </a:xfrm>
          <a:prstGeom prst="rect">
            <a:avLst/>
          </a:prstGeom>
          <a:noFill/>
          <a:ln w="9525">
            <a:noFill/>
            <a:miter lim="800000"/>
            <a:headEnd/>
            <a:tailEnd/>
          </a:ln>
        </p:spPr>
        <p:txBody>
          <a:bodyPr>
            <a:spAutoFit/>
          </a:bodyPr>
          <a:lstStyle/>
          <a:p>
            <a:pPr algn="just" eaLnBrk="1" hangingPunct="1">
              <a:lnSpc>
                <a:spcPct val="150000"/>
              </a:lnSpc>
              <a:buClr>
                <a:srgbClr val="FFFF00"/>
              </a:buClr>
              <a:buFont typeface="Wingdings" pitchFamily="2" charset="2"/>
              <a:buChar char="Ø"/>
              <a:tabLst>
                <a:tab pos="623888" algn="l"/>
              </a:tabLst>
            </a:pPr>
            <a:r>
              <a:rPr lang="tr-TR" sz="2200" b="1">
                <a:solidFill>
                  <a:schemeClr val="tx1"/>
                </a:solidFill>
                <a:cs typeface="Arial" pitchFamily="34" charset="0"/>
              </a:rPr>
              <a:t>	</a:t>
            </a:r>
            <a:r>
              <a:rPr lang="tr-TR" sz="2200" b="1">
                <a:cs typeface="Arial" pitchFamily="34" charset="0"/>
              </a:rPr>
              <a:t>Gelen mesaja </a:t>
            </a:r>
            <a:r>
              <a:rPr lang="tr-TR" sz="2200" b="1">
                <a:solidFill>
                  <a:srgbClr val="FF3300"/>
                </a:solidFill>
                <a:cs typeface="Arial" pitchFamily="34" charset="0"/>
              </a:rPr>
              <a:t>ONAY </a:t>
            </a:r>
            <a:r>
              <a:rPr lang="tr-TR" sz="2200" b="1">
                <a:cs typeface="Arial" pitchFamily="34" charset="0"/>
              </a:rPr>
              <a:t>verdiğiniz taktirde bağışınız TSK Eğitim Vakfına ulaşmış olacaktır.</a:t>
            </a:r>
          </a:p>
        </p:txBody>
      </p:sp>
      <p:sp>
        <p:nvSpPr>
          <p:cNvPr id="28680" name="10 Dikdörtgen"/>
          <p:cNvSpPr>
            <a:spLocks noChangeArrowheads="1"/>
          </p:cNvSpPr>
          <p:nvPr/>
        </p:nvSpPr>
        <p:spPr bwMode="auto">
          <a:xfrm>
            <a:off x="323850" y="6381750"/>
            <a:ext cx="8496300" cy="338138"/>
          </a:xfrm>
          <a:prstGeom prst="rect">
            <a:avLst/>
          </a:prstGeom>
          <a:noFill/>
          <a:ln w="9525">
            <a:noFill/>
            <a:miter lim="800000"/>
            <a:headEnd/>
            <a:tailEnd/>
          </a:ln>
        </p:spPr>
        <p:txBody>
          <a:bodyPr>
            <a:spAutoFit/>
          </a:bodyPr>
          <a:lstStyle/>
          <a:p>
            <a:r>
              <a:rPr lang="tr-TR" sz="1600" b="1">
                <a:solidFill>
                  <a:srgbClr val="FFFF00"/>
                </a:solidFill>
              </a:rPr>
              <a:t> www.tskev.org.tr		    			  e-mail:vakif@tskev.org.tr </a:t>
            </a:r>
            <a:endParaRPr lang="tr-TR" sz="1600">
              <a:solidFill>
                <a:srgbClr val="FFFF00"/>
              </a:solidFill>
            </a:endParaRPr>
          </a:p>
        </p:txBody>
      </p:sp>
      <p:pic>
        <p:nvPicPr>
          <p:cNvPr id="28681" name="Picture 12" descr="TURK BAYRAĞI"/>
          <p:cNvPicPr>
            <a:picLocks noChangeAspect="1" noChangeArrowheads="1" noCrop="1"/>
          </p:cNvPicPr>
          <p:nvPr/>
        </p:nvPicPr>
        <p:blipFill>
          <a:blip r:embed="rId2" cstate="print"/>
          <a:srcRect/>
          <a:stretch>
            <a:fillRect/>
          </a:stretch>
        </p:blipFill>
        <p:spPr bwMode="auto">
          <a:xfrm>
            <a:off x="8104188" y="117475"/>
            <a:ext cx="750887" cy="574675"/>
          </a:xfrm>
          <a:prstGeom prst="rect">
            <a:avLst/>
          </a:prstGeom>
          <a:noFill/>
          <a:ln w="9525">
            <a:noFill/>
            <a:miter lim="800000"/>
            <a:headEnd/>
            <a:tailEnd/>
          </a:ln>
        </p:spPr>
      </p:pic>
      <p:pic>
        <p:nvPicPr>
          <p:cNvPr id="28682" name="Picture 9"/>
          <p:cNvPicPr>
            <a:picLocks noChangeAspect="1" noChangeArrowheads="1"/>
          </p:cNvPicPr>
          <p:nvPr/>
        </p:nvPicPr>
        <p:blipFill>
          <a:blip r:embed="rId3" cstate="print"/>
          <a:srcRect/>
          <a:stretch>
            <a:fillRect/>
          </a:stretch>
        </p:blipFill>
        <p:spPr bwMode="auto">
          <a:xfrm>
            <a:off x="250825" y="1588"/>
            <a:ext cx="539750" cy="739775"/>
          </a:xfrm>
          <a:prstGeom prst="rect">
            <a:avLst/>
          </a:prstGeom>
          <a:noFill/>
          <a:ln w="9525" algn="ctr">
            <a:noFill/>
            <a:miter lim="800000"/>
            <a:headEnd/>
            <a:tailEnd/>
          </a:ln>
        </p:spPr>
      </p:pic>
      <p:sp>
        <p:nvSpPr>
          <p:cNvPr id="15" name="Rectangle 11"/>
          <p:cNvSpPr>
            <a:spLocks noChangeArrowheads="1"/>
          </p:cNvSpPr>
          <p:nvPr/>
        </p:nvSpPr>
        <p:spPr bwMode="auto">
          <a:xfrm>
            <a:off x="977900" y="15875"/>
            <a:ext cx="6985000" cy="665163"/>
          </a:xfrm>
          <a:prstGeom prst="rect">
            <a:avLst/>
          </a:prstGeom>
          <a:gradFill>
            <a:gsLst>
              <a:gs pos="0">
                <a:srgbClr val="000082"/>
              </a:gs>
              <a:gs pos="30000">
                <a:srgbClr val="66008F"/>
              </a:gs>
              <a:gs pos="64999">
                <a:srgbClr val="BA0066"/>
              </a:gs>
              <a:gs pos="89999">
                <a:srgbClr val="FF0000"/>
              </a:gs>
              <a:gs pos="100000">
                <a:srgbClr val="FF8200"/>
              </a:gs>
            </a:gsLst>
            <a:lin ang="5400000" scaled="0"/>
          </a:gradFill>
          <a:ln w="12700">
            <a:noFill/>
            <a:miter lim="800000"/>
            <a:headEnd type="none" w="sm" len="sm"/>
            <a:tailEnd type="none" w="sm" len="sm"/>
          </a:ln>
        </p:spPr>
        <p:txBody>
          <a:bodyPr>
            <a:spAutoFit/>
          </a:bodyPr>
          <a:lstStyle/>
          <a:p>
            <a:pPr defTabSz="566738">
              <a:lnSpc>
                <a:spcPct val="130000"/>
              </a:lnSpc>
              <a:defRPr/>
            </a:pPr>
            <a:r>
              <a:rPr lang="tr-TR" sz="3200" b="1" dirty="0">
                <a:solidFill>
                  <a:srgbClr val="FFFF00"/>
                </a:solidFill>
                <a:latin typeface="+mn-lt"/>
              </a:rPr>
              <a:t>Türk Silahlı Kuvvetleri Eğitim Vakfı</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7"/>
          <p:cNvSpPr txBox="1">
            <a:spLocks noChangeArrowheads="1"/>
          </p:cNvSpPr>
          <p:nvPr/>
        </p:nvSpPr>
        <p:spPr bwMode="auto">
          <a:xfrm>
            <a:off x="252413" y="1484313"/>
            <a:ext cx="8677275" cy="4362450"/>
          </a:xfrm>
          <a:prstGeom prst="rect">
            <a:avLst/>
          </a:prstGeom>
          <a:noFill/>
          <a:ln w="9525">
            <a:noFill/>
            <a:miter lim="800000"/>
            <a:headEnd/>
            <a:tailEnd/>
          </a:ln>
        </p:spPr>
        <p:txBody>
          <a:bodyPr>
            <a:spAutoFit/>
          </a:bodyPr>
          <a:lstStyle/>
          <a:p>
            <a:pPr algn="just" eaLnBrk="1" hangingPunct="1">
              <a:lnSpc>
                <a:spcPct val="200000"/>
              </a:lnSpc>
              <a:buClr>
                <a:srgbClr val="FFFF00"/>
              </a:buClr>
              <a:buFont typeface="Wingdings" pitchFamily="2" charset="2"/>
              <a:buNone/>
              <a:tabLst>
                <a:tab pos="623888" algn="l"/>
              </a:tabLst>
            </a:pPr>
            <a:r>
              <a:rPr lang="tr-TR" sz="2800" b="1">
                <a:solidFill>
                  <a:schemeClr val="tx1"/>
                </a:solidFill>
                <a:cs typeface="Arial" pitchFamily="34" charset="0"/>
              </a:rPr>
              <a:t>	</a:t>
            </a:r>
            <a:r>
              <a:rPr lang="tr-TR" sz="2800" b="1">
                <a:cs typeface="Arial" pitchFamily="34" charset="0"/>
              </a:rPr>
              <a:t>TSK Eğitim Vakfı; hiçbir şekilde</a:t>
            </a:r>
            <a:r>
              <a:rPr lang="tr-TR" sz="2800" b="1">
                <a:solidFill>
                  <a:schemeClr val="tx1"/>
                </a:solidFill>
                <a:cs typeface="Arial" pitchFamily="34" charset="0"/>
              </a:rPr>
              <a:t> </a:t>
            </a:r>
            <a:r>
              <a:rPr lang="tr-TR" sz="2800" b="1">
                <a:solidFill>
                  <a:srgbClr val="FFFF00"/>
                </a:solidFill>
                <a:cs typeface="Arial" pitchFamily="34" charset="0"/>
              </a:rPr>
              <a:t>“Kişilerin Arzusu Dışında”</a:t>
            </a:r>
            <a:r>
              <a:rPr lang="tr-TR" sz="2800" b="1">
                <a:solidFill>
                  <a:schemeClr val="tx1"/>
                </a:solidFill>
                <a:cs typeface="Arial" pitchFamily="34" charset="0"/>
              </a:rPr>
              <a:t> </a:t>
            </a:r>
            <a:r>
              <a:rPr lang="tr-TR" sz="2800" b="1">
                <a:cs typeface="Arial" pitchFamily="34" charset="0"/>
              </a:rPr>
              <a:t>bağış toplamamakta, şahıs veya kurumlara</a:t>
            </a:r>
            <a:r>
              <a:rPr lang="tr-TR" sz="2800" b="1">
                <a:solidFill>
                  <a:schemeClr val="tx1"/>
                </a:solidFill>
                <a:cs typeface="Arial" pitchFamily="34" charset="0"/>
              </a:rPr>
              <a:t> </a:t>
            </a:r>
            <a:r>
              <a:rPr lang="tr-TR" sz="2800" b="1">
                <a:solidFill>
                  <a:srgbClr val="FFFF00"/>
                </a:solidFill>
                <a:cs typeface="Arial" pitchFamily="34" charset="0"/>
              </a:rPr>
              <a:t>“Bağış Toplama Yetkisi”</a:t>
            </a:r>
            <a:r>
              <a:rPr lang="tr-TR" sz="2800" b="1">
                <a:solidFill>
                  <a:schemeClr val="accent1"/>
                </a:solidFill>
                <a:cs typeface="Arial" pitchFamily="34" charset="0"/>
              </a:rPr>
              <a:t> </a:t>
            </a:r>
            <a:r>
              <a:rPr lang="tr-TR" sz="2800" b="1">
                <a:cs typeface="Arial" pitchFamily="34" charset="0"/>
              </a:rPr>
              <a:t>vermemekte, yardımsever vatandaşlarımızın kendi irade ve arzularıyla yaptıkları  bağışları kabul etmektedir.</a:t>
            </a:r>
            <a:r>
              <a:rPr lang="tr-TR" sz="2800" b="1">
                <a:solidFill>
                  <a:schemeClr val="tx1"/>
                </a:solidFill>
                <a:cs typeface="Arial" pitchFamily="34" charset="0"/>
              </a:rPr>
              <a:t> </a:t>
            </a:r>
          </a:p>
        </p:txBody>
      </p:sp>
      <p:pic>
        <p:nvPicPr>
          <p:cNvPr id="29699" name="Picture 12" descr="TURK BAYRAĞI"/>
          <p:cNvPicPr>
            <a:picLocks noChangeAspect="1" noChangeArrowheads="1" noCrop="1"/>
          </p:cNvPicPr>
          <p:nvPr/>
        </p:nvPicPr>
        <p:blipFill>
          <a:blip r:embed="rId2" cstate="print"/>
          <a:srcRect/>
          <a:stretch>
            <a:fillRect/>
          </a:stretch>
        </p:blipFill>
        <p:spPr bwMode="auto">
          <a:xfrm>
            <a:off x="8213725" y="188913"/>
            <a:ext cx="750888" cy="574675"/>
          </a:xfrm>
          <a:prstGeom prst="rect">
            <a:avLst/>
          </a:prstGeom>
          <a:noFill/>
          <a:ln w="9525">
            <a:noFill/>
            <a:miter lim="800000"/>
            <a:headEnd/>
            <a:tailEnd/>
          </a:ln>
        </p:spPr>
      </p:pic>
      <p:sp>
        <p:nvSpPr>
          <p:cNvPr id="29700" name="8 Metin kutusu"/>
          <p:cNvSpPr txBox="1">
            <a:spLocks noChangeArrowheads="1"/>
          </p:cNvSpPr>
          <p:nvPr/>
        </p:nvSpPr>
        <p:spPr bwMode="auto">
          <a:xfrm>
            <a:off x="1357313" y="214313"/>
            <a:ext cx="6572250" cy="579437"/>
          </a:xfrm>
          <a:prstGeom prst="rect">
            <a:avLst/>
          </a:prstGeom>
          <a:noFill/>
          <a:ln w="9525">
            <a:noFill/>
            <a:miter lim="800000"/>
            <a:headEnd/>
            <a:tailEnd/>
          </a:ln>
        </p:spPr>
        <p:txBody>
          <a:bodyPr>
            <a:spAutoFit/>
          </a:bodyPr>
          <a:lstStyle/>
          <a:p>
            <a:r>
              <a:rPr lang="tr-TR" sz="3200" b="1">
                <a:solidFill>
                  <a:srgbClr val="FFFF00"/>
                </a:solidFill>
              </a:rPr>
              <a:t>Bağış Kabulü Prensipleri</a:t>
            </a:r>
            <a:endParaRPr lang="tr-TR" sz="3200">
              <a:solidFill>
                <a:srgbClr val="FFFF00"/>
              </a:solidFill>
            </a:endParaRPr>
          </a:p>
        </p:txBody>
      </p:sp>
      <p:pic>
        <p:nvPicPr>
          <p:cNvPr id="29701" name="Picture 7" descr="C:\Users\hp\Desktop\TSKEV logo.png"/>
          <p:cNvPicPr>
            <a:picLocks noChangeAspect="1" noChangeArrowheads="1"/>
          </p:cNvPicPr>
          <p:nvPr/>
        </p:nvPicPr>
        <p:blipFill>
          <a:blip r:embed="rId3" cstate="print"/>
          <a:srcRect/>
          <a:stretch>
            <a:fillRect/>
          </a:stretch>
        </p:blipFill>
        <p:spPr bwMode="auto">
          <a:xfrm>
            <a:off x="250825" y="131763"/>
            <a:ext cx="865188" cy="11366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2" descr="TURK BAYRAĞI"/>
          <p:cNvPicPr>
            <a:picLocks noChangeAspect="1" noChangeArrowheads="1" noCrop="1"/>
          </p:cNvPicPr>
          <p:nvPr/>
        </p:nvPicPr>
        <p:blipFill>
          <a:blip r:embed="rId2" cstate="print"/>
          <a:srcRect/>
          <a:stretch>
            <a:fillRect/>
          </a:stretch>
        </p:blipFill>
        <p:spPr bwMode="auto">
          <a:xfrm>
            <a:off x="8213725" y="188913"/>
            <a:ext cx="750888" cy="574675"/>
          </a:xfrm>
          <a:prstGeom prst="rect">
            <a:avLst/>
          </a:prstGeom>
          <a:noFill/>
          <a:ln w="9525">
            <a:noFill/>
            <a:miter lim="800000"/>
            <a:headEnd/>
            <a:tailEnd/>
          </a:ln>
        </p:spPr>
      </p:pic>
      <p:sp>
        <p:nvSpPr>
          <p:cNvPr id="30723" name="15 Dikdörtgen"/>
          <p:cNvSpPr>
            <a:spLocks noChangeArrowheads="1"/>
          </p:cNvSpPr>
          <p:nvPr/>
        </p:nvSpPr>
        <p:spPr bwMode="auto">
          <a:xfrm>
            <a:off x="1798638" y="214313"/>
            <a:ext cx="5260975" cy="579437"/>
          </a:xfrm>
          <a:prstGeom prst="rect">
            <a:avLst/>
          </a:prstGeom>
          <a:noFill/>
          <a:ln w="9525">
            <a:noFill/>
            <a:miter lim="800000"/>
            <a:headEnd/>
            <a:tailEnd/>
          </a:ln>
        </p:spPr>
        <p:txBody>
          <a:bodyPr wrap="none">
            <a:spAutoFit/>
          </a:bodyPr>
          <a:lstStyle/>
          <a:p>
            <a:r>
              <a:rPr lang="tr-TR" sz="3200" b="1">
                <a:solidFill>
                  <a:srgbClr val="FFFF00"/>
                </a:solidFill>
              </a:rPr>
              <a:t>TSK Eğitim Vakfı Denetimi</a:t>
            </a:r>
            <a:endParaRPr lang="tr-TR" sz="3200">
              <a:solidFill>
                <a:srgbClr val="FFFF00"/>
              </a:solidFill>
            </a:endParaRPr>
          </a:p>
        </p:txBody>
      </p:sp>
      <p:sp>
        <p:nvSpPr>
          <p:cNvPr id="25604" name="14 Metin kutusu"/>
          <p:cNvSpPr txBox="1">
            <a:spLocks noChangeArrowheads="1"/>
          </p:cNvSpPr>
          <p:nvPr/>
        </p:nvSpPr>
        <p:spPr bwMode="auto">
          <a:xfrm>
            <a:off x="392113" y="1238250"/>
            <a:ext cx="8501062"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bg1"/>
                </a:solidFill>
                <a:latin typeface="Arial" pitchFamily="34" charset="0"/>
              </a:defRPr>
            </a:lvl1pPr>
            <a:lvl2pPr marL="742950" indent="-285750">
              <a:defRPr sz="1200">
                <a:solidFill>
                  <a:schemeClr val="bg1"/>
                </a:solidFill>
                <a:latin typeface="Arial" pitchFamily="34" charset="0"/>
              </a:defRPr>
            </a:lvl2pPr>
            <a:lvl3pPr marL="1143000" indent="-228600">
              <a:defRPr sz="1200">
                <a:solidFill>
                  <a:schemeClr val="bg1"/>
                </a:solidFill>
                <a:latin typeface="Arial" pitchFamily="34" charset="0"/>
              </a:defRPr>
            </a:lvl3pPr>
            <a:lvl4pPr marL="1600200" indent="-228600">
              <a:defRPr sz="1200">
                <a:solidFill>
                  <a:schemeClr val="bg1"/>
                </a:solidFill>
                <a:latin typeface="Arial" pitchFamily="34" charset="0"/>
              </a:defRPr>
            </a:lvl4pPr>
            <a:lvl5pPr marL="2057400" indent="-228600">
              <a:defRPr sz="1200">
                <a:solidFill>
                  <a:schemeClr val="bg1"/>
                </a:solidFill>
                <a:latin typeface="Arial" pitchFamily="34" charset="0"/>
              </a:defRPr>
            </a:lvl5pPr>
            <a:lvl6pPr marL="2514600" indent="-228600" algn="ctr" eaLnBrk="0" fontAlgn="base" hangingPunct="0">
              <a:spcBef>
                <a:spcPct val="0"/>
              </a:spcBef>
              <a:spcAft>
                <a:spcPct val="0"/>
              </a:spcAft>
              <a:defRPr sz="1200">
                <a:solidFill>
                  <a:schemeClr val="bg1"/>
                </a:solidFill>
                <a:latin typeface="Arial" pitchFamily="34" charset="0"/>
              </a:defRPr>
            </a:lvl6pPr>
            <a:lvl7pPr marL="2971800" indent="-228600" algn="ctr" eaLnBrk="0" fontAlgn="base" hangingPunct="0">
              <a:spcBef>
                <a:spcPct val="0"/>
              </a:spcBef>
              <a:spcAft>
                <a:spcPct val="0"/>
              </a:spcAft>
              <a:defRPr sz="1200">
                <a:solidFill>
                  <a:schemeClr val="bg1"/>
                </a:solidFill>
                <a:latin typeface="Arial" pitchFamily="34" charset="0"/>
              </a:defRPr>
            </a:lvl7pPr>
            <a:lvl8pPr marL="3429000" indent="-228600" algn="ctr" eaLnBrk="0" fontAlgn="base" hangingPunct="0">
              <a:spcBef>
                <a:spcPct val="0"/>
              </a:spcBef>
              <a:spcAft>
                <a:spcPct val="0"/>
              </a:spcAft>
              <a:defRPr sz="1200">
                <a:solidFill>
                  <a:schemeClr val="bg1"/>
                </a:solidFill>
                <a:latin typeface="Arial" pitchFamily="34" charset="0"/>
              </a:defRPr>
            </a:lvl8pPr>
            <a:lvl9pPr marL="3886200" indent="-228600" algn="ctr" eaLnBrk="0" fontAlgn="base" hangingPunct="0">
              <a:spcBef>
                <a:spcPct val="0"/>
              </a:spcBef>
              <a:spcAft>
                <a:spcPct val="0"/>
              </a:spcAft>
              <a:defRPr sz="1200">
                <a:solidFill>
                  <a:schemeClr val="bg1"/>
                </a:solidFill>
                <a:latin typeface="Arial" pitchFamily="34" charset="0"/>
              </a:defRPr>
            </a:lvl9pPr>
          </a:lstStyle>
          <a:p>
            <a:pPr marL="457200" indent="-457200" algn="just" eaLnBrk="1" hangingPunct="1">
              <a:lnSpc>
                <a:spcPct val="130000"/>
              </a:lnSpc>
              <a:buFontTx/>
              <a:buChar char="-"/>
              <a:defRPr/>
            </a:pPr>
            <a:r>
              <a:rPr lang="tr-TR" sz="2600" b="1" dirty="0" smtClean="0"/>
              <a:t>TSK Eğitim Vakfının Faaliyetleri ve Mali Durumu;</a:t>
            </a:r>
          </a:p>
          <a:p>
            <a:pPr algn="just" eaLnBrk="1" hangingPunct="1">
              <a:lnSpc>
                <a:spcPct val="130000"/>
              </a:lnSpc>
              <a:buFont typeface="Wingdings" pitchFamily="2" charset="2"/>
              <a:buChar char="ü"/>
              <a:defRPr/>
            </a:pPr>
            <a:r>
              <a:rPr lang="tr-TR" sz="2600" b="1" dirty="0" smtClean="0"/>
              <a:t>  </a:t>
            </a:r>
            <a:r>
              <a:rPr lang="tr-TR" sz="2600" b="1" dirty="0" smtClean="0">
                <a:solidFill>
                  <a:srgbClr val="FFFF00"/>
                </a:solidFill>
              </a:rPr>
              <a:t>TSK Eğitim Vakfı Denetim Kurulu,</a:t>
            </a:r>
          </a:p>
          <a:p>
            <a:pPr algn="just" eaLnBrk="1" hangingPunct="1">
              <a:lnSpc>
                <a:spcPct val="130000"/>
              </a:lnSpc>
              <a:buFont typeface="Wingdings" pitchFamily="2" charset="2"/>
              <a:buChar char="ü"/>
              <a:defRPr/>
            </a:pPr>
            <a:r>
              <a:rPr lang="tr-TR" sz="2600" b="1" dirty="0" smtClean="0">
                <a:solidFill>
                  <a:srgbClr val="FFFF00"/>
                </a:solidFill>
              </a:rPr>
              <a:t>  Vakıflar Genel Müdürlüğü,</a:t>
            </a:r>
          </a:p>
          <a:p>
            <a:pPr algn="just" eaLnBrk="1" hangingPunct="1">
              <a:lnSpc>
                <a:spcPct val="130000"/>
              </a:lnSpc>
              <a:buFont typeface="Wingdings" pitchFamily="2" charset="2"/>
              <a:buChar char="ü"/>
              <a:defRPr/>
            </a:pPr>
            <a:r>
              <a:rPr lang="tr-TR" sz="2600" b="1" dirty="0" smtClean="0">
                <a:solidFill>
                  <a:srgbClr val="FFFF00"/>
                </a:solidFill>
              </a:rPr>
              <a:t>  Yeminli Mali Müşavir tarafından</a:t>
            </a:r>
            <a:r>
              <a:rPr lang="tr-TR" sz="2600" b="1" dirty="0" smtClean="0"/>
              <a:t> </a:t>
            </a:r>
            <a:r>
              <a:rPr lang="tr-TR" sz="2600" b="1" dirty="0" smtClean="0">
                <a:solidFill>
                  <a:srgbClr val="FFFF00"/>
                </a:solidFill>
              </a:rPr>
              <a:t>denetlenmektedir. </a:t>
            </a:r>
          </a:p>
        </p:txBody>
      </p:sp>
      <p:sp>
        <p:nvSpPr>
          <p:cNvPr id="30725" name="14 Metin kutusu"/>
          <p:cNvSpPr txBox="1">
            <a:spLocks noChangeArrowheads="1"/>
          </p:cNvSpPr>
          <p:nvPr/>
        </p:nvSpPr>
        <p:spPr bwMode="auto">
          <a:xfrm>
            <a:off x="392113" y="3584575"/>
            <a:ext cx="8501062" cy="2973388"/>
          </a:xfrm>
          <a:prstGeom prst="rect">
            <a:avLst/>
          </a:prstGeom>
          <a:noFill/>
          <a:ln w="9525">
            <a:noFill/>
            <a:miter lim="800000"/>
            <a:headEnd/>
            <a:tailEnd/>
          </a:ln>
        </p:spPr>
        <p:txBody>
          <a:bodyPr>
            <a:spAutoFit/>
          </a:bodyPr>
          <a:lstStyle/>
          <a:p>
            <a:pPr marL="342900" indent="-342900" algn="just" eaLnBrk="1" hangingPunct="1">
              <a:lnSpc>
                <a:spcPct val="130000"/>
              </a:lnSpc>
              <a:buFontTx/>
              <a:buChar char="-"/>
            </a:pPr>
            <a:r>
              <a:rPr lang="tr-TR" sz="2400" b="1"/>
              <a:t>Öğrenci yurtları ayrıca</a:t>
            </a:r>
            <a:r>
              <a:rPr lang="tr-TR" sz="2400" b="1">
                <a:solidFill>
                  <a:schemeClr val="tx1"/>
                </a:solidFill>
              </a:rPr>
              <a:t> </a:t>
            </a:r>
            <a:r>
              <a:rPr lang="tr-TR" sz="2400" b="1">
                <a:solidFill>
                  <a:srgbClr val="FFFF00"/>
                </a:solidFill>
              </a:rPr>
              <a:t>mahalli mülki makamların</a:t>
            </a:r>
            <a:r>
              <a:rPr lang="tr-TR" sz="2400" b="1">
                <a:solidFill>
                  <a:schemeClr val="accent1"/>
                </a:solidFill>
              </a:rPr>
              <a:t> </a:t>
            </a:r>
            <a:r>
              <a:rPr lang="tr-TR" sz="2400" b="1"/>
              <a:t>yetkili heyetlerince (Ör.İl / İlçe Milli Eğitim Müdürlükleri, İl Sağlık Müdürlükleri, Emniyet Müdürlükleri vb.) denetlenmektedir.</a:t>
            </a:r>
          </a:p>
          <a:p>
            <a:pPr marL="342900" indent="-342900" algn="just" eaLnBrk="1" hangingPunct="1">
              <a:lnSpc>
                <a:spcPct val="130000"/>
              </a:lnSpc>
              <a:buFontTx/>
              <a:buChar char="-"/>
            </a:pPr>
            <a:r>
              <a:rPr lang="tr-TR" sz="2400" b="1"/>
              <a:t>Ayrıca Vakıf,</a:t>
            </a:r>
            <a:r>
              <a:rPr lang="tr-TR" sz="2400" b="1">
                <a:solidFill>
                  <a:schemeClr val="tx1"/>
                </a:solidFill>
              </a:rPr>
              <a:t> </a:t>
            </a:r>
            <a:r>
              <a:rPr lang="tr-TR" sz="2400" b="1">
                <a:solidFill>
                  <a:srgbClr val="FFFF00"/>
                </a:solidFill>
              </a:rPr>
              <a:t>Bilançolarını ve Gelir Tablolarını</a:t>
            </a:r>
            <a:r>
              <a:rPr lang="tr-TR" sz="2400" b="1">
                <a:solidFill>
                  <a:schemeClr val="accent2"/>
                </a:solidFill>
              </a:rPr>
              <a:t> </a:t>
            </a:r>
            <a:r>
              <a:rPr lang="tr-TR" sz="2400" b="1"/>
              <a:t>gazete ilanı ile yayımlanmaktadır.</a:t>
            </a:r>
            <a:endParaRPr lang="tr-TR" sz="2700"/>
          </a:p>
        </p:txBody>
      </p:sp>
      <p:pic>
        <p:nvPicPr>
          <p:cNvPr id="30726" name="Picture 7" descr="C:\Users\hp\Desktop\TSKEV logo.png"/>
          <p:cNvPicPr>
            <a:picLocks noChangeAspect="1" noChangeArrowheads="1"/>
          </p:cNvPicPr>
          <p:nvPr/>
        </p:nvPicPr>
        <p:blipFill>
          <a:blip r:embed="rId3" cstate="print"/>
          <a:srcRect/>
          <a:stretch>
            <a:fillRect/>
          </a:stretch>
        </p:blipFill>
        <p:spPr bwMode="auto">
          <a:xfrm>
            <a:off x="250825" y="131763"/>
            <a:ext cx="865188" cy="11366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22" name="Rectangle 2"/>
          <p:cNvSpPr>
            <a:spLocks noChangeArrowheads="1"/>
          </p:cNvSpPr>
          <p:nvPr/>
        </p:nvSpPr>
        <p:spPr bwMode="auto">
          <a:xfrm>
            <a:off x="179388" y="909638"/>
            <a:ext cx="8785225" cy="5688012"/>
          </a:xfrm>
          <a:prstGeom prst="rect">
            <a:avLst/>
          </a:prstGeom>
          <a:noFill/>
          <a:ln w="38100">
            <a:noFill/>
            <a:miter lim="800000"/>
            <a:headEnd/>
            <a:tailEnd/>
          </a:ln>
          <a:effectLst/>
        </p:spPr>
        <p:txBody>
          <a:bodyPr/>
          <a:lstStyle/>
          <a:p>
            <a:pPr marL="342900" indent="-342900">
              <a:spcBef>
                <a:spcPct val="20000"/>
              </a:spcBef>
              <a:buClr>
                <a:schemeClr val="hlink"/>
              </a:buClr>
              <a:buSzPct val="80000"/>
              <a:buFont typeface="Wingdings" pitchFamily="2" charset="2"/>
              <a:buNone/>
              <a:defRPr/>
            </a:pPr>
            <a:endParaRPr lang="tr-TR" sz="4400">
              <a:effectLst>
                <a:outerShdw blurRad="38100" dist="38100" dir="2700000" algn="tl">
                  <a:srgbClr val="000000"/>
                </a:outerShdw>
              </a:effectLst>
              <a:latin typeface="Arial" charset="0"/>
            </a:endParaRPr>
          </a:p>
          <a:p>
            <a:pPr marL="342900" indent="-342900">
              <a:spcBef>
                <a:spcPct val="20000"/>
              </a:spcBef>
              <a:buClr>
                <a:schemeClr val="hlink"/>
              </a:buClr>
              <a:buSzPct val="80000"/>
              <a:buFont typeface="Wingdings" pitchFamily="2" charset="2"/>
              <a:buNone/>
              <a:defRPr/>
            </a:pPr>
            <a:endParaRPr lang="tr-TR" sz="4400">
              <a:effectLst>
                <a:outerShdw blurRad="38100" dist="38100" dir="2700000" algn="tl">
                  <a:srgbClr val="000000"/>
                </a:outerShdw>
              </a:effectLst>
              <a:latin typeface="Arial" charset="0"/>
            </a:endParaRPr>
          </a:p>
        </p:txBody>
      </p:sp>
      <p:sp>
        <p:nvSpPr>
          <p:cNvPr id="6147" name="Text Box 3"/>
          <p:cNvSpPr txBox="1">
            <a:spLocks noChangeArrowheads="1"/>
          </p:cNvSpPr>
          <p:nvPr/>
        </p:nvSpPr>
        <p:spPr bwMode="auto">
          <a:xfrm>
            <a:off x="395288" y="1460500"/>
            <a:ext cx="8424862" cy="2443163"/>
          </a:xfrm>
          <a:prstGeom prst="rect">
            <a:avLst/>
          </a:prstGeom>
          <a:noFill/>
          <a:ln w="9525">
            <a:noFill/>
            <a:miter lim="800000"/>
            <a:headEnd/>
            <a:tailEnd/>
          </a:ln>
        </p:spPr>
        <p:txBody>
          <a:bodyPr>
            <a:spAutoFit/>
          </a:bodyPr>
          <a:lstStyle/>
          <a:p>
            <a:pPr algn="just">
              <a:lnSpc>
                <a:spcPct val="130000"/>
              </a:lnSpc>
            </a:pPr>
            <a:r>
              <a:rPr lang="tr-TR" sz="2400" b="1" dirty="0"/>
              <a:t>     Türk Silahlı Kuvvetleri Eğitim Vakfı zamanın Devlet Bakanı ve Milli Savunma Bakanı Vekili </a:t>
            </a:r>
            <a:r>
              <a:rPr lang="tr-TR" sz="2400" b="1" dirty="0" err="1"/>
              <a:t>Şem’i</a:t>
            </a:r>
            <a:r>
              <a:rPr lang="tr-TR" sz="2400" b="1" dirty="0"/>
              <a:t> ERGİN tarafından </a:t>
            </a:r>
            <a:r>
              <a:rPr lang="tr-TR" sz="2400" b="1" dirty="0">
                <a:solidFill>
                  <a:srgbClr val="FFFF00"/>
                </a:solidFill>
              </a:rPr>
              <a:t>16 MART 1957 tarihinde </a:t>
            </a:r>
            <a:r>
              <a:rPr lang="tr-TR" sz="2400" b="1" dirty="0"/>
              <a:t>“Ordu Mensupları Çocuklarının Tahsiline Yardım Tesisi” adı ile kurulmuştur.</a:t>
            </a:r>
          </a:p>
        </p:txBody>
      </p:sp>
      <p:sp>
        <p:nvSpPr>
          <p:cNvPr id="6148" name="Rectangle 4"/>
          <p:cNvSpPr>
            <a:spLocks noChangeArrowheads="1"/>
          </p:cNvSpPr>
          <p:nvPr/>
        </p:nvSpPr>
        <p:spPr bwMode="auto">
          <a:xfrm>
            <a:off x="250825" y="188913"/>
            <a:ext cx="8610600" cy="544512"/>
          </a:xfrm>
          <a:prstGeom prst="rect">
            <a:avLst/>
          </a:prstGeom>
          <a:noFill/>
          <a:ln w="9525">
            <a:noFill/>
            <a:miter lim="800000"/>
            <a:headEnd/>
            <a:tailEnd/>
          </a:ln>
        </p:spPr>
        <p:txBody>
          <a:bodyPr lIns="92075" tIns="46038" rIns="92075" bIns="46038"/>
          <a:lstStyle/>
          <a:p>
            <a:pPr>
              <a:spcBef>
                <a:spcPct val="20000"/>
              </a:spcBef>
              <a:buClr>
                <a:schemeClr val="tx2"/>
              </a:buClr>
              <a:buSzPct val="75000"/>
              <a:buFont typeface="Monotype Sorts"/>
              <a:buNone/>
            </a:pPr>
            <a:endParaRPr lang="en-AU" sz="2800" b="1">
              <a:latin typeface="Arial Tur" charset="0"/>
            </a:endParaRPr>
          </a:p>
        </p:txBody>
      </p:sp>
      <p:sp>
        <p:nvSpPr>
          <p:cNvPr id="6149" name="Rectangle 5"/>
          <p:cNvSpPr>
            <a:spLocks noChangeArrowheads="1"/>
          </p:cNvSpPr>
          <p:nvPr/>
        </p:nvSpPr>
        <p:spPr bwMode="auto">
          <a:xfrm>
            <a:off x="165100" y="4152900"/>
            <a:ext cx="8659813" cy="2012950"/>
          </a:xfrm>
          <a:prstGeom prst="rect">
            <a:avLst/>
          </a:prstGeom>
          <a:noFill/>
          <a:ln w="12700">
            <a:noFill/>
            <a:miter lim="800000"/>
            <a:headEnd type="none" w="sm" len="sm"/>
            <a:tailEnd type="none" w="sm" len="sm"/>
          </a:ln>
        </p:spPr>
        <p:txBody>
          <a:bodyPr>
            <a:spAutoFit/>
          </a:bodyPr>
          <a:lstStyle/>
          <a:p>
            <a:pPr marL="185738" algn="just">
              <a:lnSpc>
                <a:spcPct val="130000"/>
              </a:lnSpc>
              <a:spcBef>
                <a:spcPct val="50000"/>
              </a:spcBef>
            </a:pPr>
            <a:r>
              <a:rPr lang="tr-TR" sz="2400" b="1" dirty="0"/>
              <a:t>    13 EKİM 1998 tarihinde yapılan senet değişikliği ile ismi “TSK Mensupları Çocuklarının Tahsiline Yardım Vakfı”, </a:t>
            </a:r>
            <a:r>
              <a:rPr lang="tr-TR" sz="2400" b="1" dirty="0">
                <a:solidFill>
                  <a:srgbClr val="FFFF00"/>
                </a:solidFill>
              </a:rPr>
              <a:t>21 MART 2006 tarihinde yapılan değişiklikle de bugün kullanılan “TSK Eğitim Vakfı” </a:t>
            </a:r>
            <a:r>
              <a:rPr lang="tr-TR" sz="2400" b="1" dirty="0"/>
              <a:t>adını almıştır.</a:t>
            </a:r>
          </a:p>
        </p:txBody>
      </p:sp>
      <p:grpSp>
        <p:nvGrpSpPr>
          <p:cNvPr id="6150" name="Group 11"/>
          <p:cNvGrpSpPr>
            <a:grpSpLocks/>
          </p:cNvGrpSpPr>
          <p:nvPr/>
        </p:nvGrpSpPr>
        <p:grpSpPr bwMode="auto">
          <a:xfrm>
            <a:off x="1236663" y="44450"/>
            <a:ext cx="7620000" cy="817563"/>
            <a:chOff x="680" y="28"/>
            <a:chExt cx="4899" cy="499"/>
          </a:xfrm>
        </p:grpSpPr>
        <p:sp>
          <p:nvSpPr>
            <p:cNvPr id="6153" name="Rectangle 10"/>
            <p:cNvSpPr>
              <a:spLocks noChangeArrowheads="1"/>
            </p:cNvSpPr>
            <p:nvPr/>
          </p:nvSpPr>
          <p:spPr bwMode="auto">
            <a:xfrm>
              <a:off x="680" y="28"/>
              <a:ext cx="4218" cy="267"/>
            </a:xfrm>
            <a:prstGeom prst="rect">
              <a:avLst/>
            </a:prstGeom>
            <a:noFill/>
            <a:ln w="12700">
              <a:noFill/>
              <a:miter lim="800000"/>
              <a:headEnd type="none" w="sm" len="sm"/>
              <a:tailEnd type="none" w="sm" len="sm"/>
            </a:ln>
          </p:spPr>
          <p:txBody>
            <a:bodyPr>
              <a:spAutoFit/>
            </a:bodyPr>
            <a:lstStyle/>
            <a:p>
              <a:pPr defTabSz="566738">
                <a:lnSpc>
                  <a:spcPct val="80000"/>
                </a:lnSpc>
              </a:pPr>
              <a:endParaRPr lang="tr-TR" sz="2800" b="1">
                <a:solidFill>
                  <a:srgbClr val="FFFF00"/>
                </a:solidFill>
              </a:endParaRPr>
            </a:p>
          </p:txBody>
        </p:sp>
        <p:pic>
          <p:nvPicPr>
            <p:cNvPr id="6154" name="Picture 12" descr="TURK BAYRAĞI"/>
            <p:cNvPicPr>
              <a:picLocks noChangeAspect="1" noChangeArrowheads="1" noCrop="1"/>
            </p:cNvPicPr>
            <p:nvPr/>
          </p:nvPicPr>
          <p:blipFill>
            <a:blip r:embed="rId2" cstate="print"/>
            <a:srcRect/>
            <a:stretch>
              <a:fillRect/>
            </a:stretch>
          </p:blipFill>
          <p:spPr bwMode="auto">
            <a:xfrm>
              <a:off x="5106" y="165"/>
              <a:ext cx="473" cy="362"/>
            </a:xfrm>
            <a:prstGeom prst="rect">
              <a:avLst/>
            </a:prstGeom>
            <a:noFill/>
            <a:ln w="9525">
              <a:noFill/>
              <a:miter lim="800000"/>
              <a:headEnd/>
              <a:tailEnd/>
            </a:ln>
          </p:spPr>
        </p:pic>
      </p:grpSp>
      <p:sp>
        <p:nvSpPr>
          <p:cNvPr id="6151" name="10 Dikdörtgen"/>
          <p:cNvSpPr>
            <a:spLocks noChangeArrowheads="1"/>
          </p:cNvSpPr>
          <p:nvPr/>
        </p:nvSpPr>
        <p:spPr bwMode="auto">
          <a:xfrm>
            <a:off x="3492500" y="44450"/>
            <a:ext cx="1965325" cy="579438"/>
          </a:xfrm>
          <a:prstGeom prst="rect">
            <a:avLst/>
          </a:prstGeom>
          <a:noFill/>
          <a:ln w="9525">
            <a:noFill/>
            <a:miter lim="800000"/>
            <a:headEnd/>
            <a:tailEnd/>
          </a:ln>
        </p:spPr>
        <p:txBody>
          <a:bodyPr wrap="none">
            <a:spAutoFit/>
          </a:bodyPr>
          <a:lstStyle/>
          <a:p>
            <a:pPr>
              <a:spcBef>
                <a:spcPct val="20000"/>
              </a:spcBef>
              <a:buClr>
                <a:schemeClr val="tx2"/>
              </a:buClr>
              <a:buSzPct val="75000"/>
            </a:pPr>
            <a:r>
              <a:rPr lang="tr-TR" sz="3200" b="1">
                <a:solidFill>
                  <a:srgbClr val="FFFF00"/>
                </a:solidFill>
                <a:latin typeface="Arial Tur" charset="0"/>
              </a:rPr>
              <a:t>Tarihçesi</a:t>
            </a:r>
            <a:endParaRPr lang="en-AU" sz="3200" b="1">
              <a:solidFill>
                <a:srgbClr val="FFFF00"/>
              </a:solidFill>
              <a:latin typeface="Arial Tur" charset="0"/>
            </a:endParaRPr>
          </a:p>
        </p:txBody>
      </p:sp>
      <p:pic>
        <p:nvPicPr>
          <p:cNvPr id="6152" name="Picture 7" descr="C:\Users\hp\Desktop\TSKEV logo.png"/>
          <p:cNvPicPr>
            <a:picLocks noChangeAspect="1" noChangeArrowheads="1"/>
          </p:cNvPicPr>
          <p:nvPr/>
        </p:nvPicPr>
        <p:blipFill>
          <a:blip r:embed="rId3" cstate="print"/>
          <a:srcRect/>
          <a:stretch>
            <a:fillRect/>
          </a:stretch>
        </p:blipFill>
        <p:spPr bwMode="auto">
          <a:xfrm>
            <a:off x="34925" y="44450"/>
            <a:ext cx="865188" cy="11366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714375" y="1423119"/>
            <a:ext cx="5929313" cy="498598"/>
          </a:xfrm>
          <a:prstGeom prst="rect">
            <a:avLst/>
          </a:prstGeom>
          <a:noFill/>
          <a:ln w="12700">
            <a:noFill/>
            <a:miter lim="800000"/>
            <a:headEnd type="none" w="sm" len="sm"/>
            <a:tailEnd type="none" w="sm" len="sm"/>
          </a:ln>
        </p:spPr>
        <p:txBody>
          <a:bodyPr>
            <a:spAutoFit/>
          </a:bodyPr>
          <a:lstStyle/>
          <a:p>
            <a:pPr marL="342900" indent="-342900" algn="l">
              <a:lnSpc>
                <a:spcPct val="120000"/>
              </a:lnSpc>
              <a:buClr>
                <a:srgbClr val="FFFF00"/>
              </a:buClr>
              <a:buFont typeface="Wingdings" pitchFamily="2" charset="2"/>
              <a:buChar char="v"/>
            </a:pPr>
            <a:r>
              <a:rPr lang="tr-TR" sz="2200" b="1" dirty="0"/>
              <a:t> TSK Güçlendirme Vakfına ait şirketler ;</a:t>
            </a:r>
          </a:p>
        </p:txBody>
      </p:sp>
      <p:graphicFrame>
        <p:nvGraphicFramePr>
          <p:cNvPr id="26690" name="Group 66"/>
          <p:cNvGraphicFramePr>
            <a:graphicFrameLocks noGrp="1"/>
          </p:cNvGraphicFramePr>
          <p:nvPr/>
        </p:nvGraphicFramePr>
        <p:xfrm>
          <a:off x="755650" y="2214563"/>
          <a:ext cx="7848600" cy="4103690"/>
        </p:xfrm>
        <a:graphic>
          <a:graphicData uri="http://schemas.openxmlformats.org/drawingml/2006/table">
            <a:tbl>
              <a:tblPr/>
              <a:tblGrid>
                <a:gridCol w="4319588"/>
                <a:gridCol w="3529012"/>
              </a:tblGrid>
              <a:tr h="6016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smtClean="0">
                          <a:ln>
                            <a:noFill/>
                          </a:ln>
                          <a:solidFill>
                            <a:schemeClr val="bg1"/>
                          </a:solidFill>
                          <a:effectLst/>
                          <a:latin typeface="Arial" charset="0"/>
                          <a:cs typeface="Times New Roman" pitchFamily="18" charset="0"/>
                        </a:rPr>
                        <a:t>ASELSAN A.Ş.,</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smtClean="0">
                          <a:ln>
                            <a:noFill/>
                          </a:ln>
                          <a:solidFill>
                            <a:schemeClr val="bg1"/>
                          </a:solidFill>
                          <a:effectLst/>
                          <a:latin typeface="Arial" charset="0"/>
                          <a:cs typeface="Times New Roman" pitchFamily="18" charset="0"/>
                        </a:rPr>
                        <a:t>MİKES A.Ş.,</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016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smtClean="0">
                          <a:ln>
                            <a:noFill/>
                          </a:ln>
                          <a:solidFill>
                            <a:schemeClr val="bg1"/>
                          </a:solidFill>
                          <a:effectLst/>
                          <a:latin typeface="Arial" charset="0"/>
                          <a:cs typeface="Times New Roman" pitchFamily="18" charset="0"/>
                        </a:rPr>
                        <a:t>TUSAŞ A.Ş.,</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smtClean="0">
                          <a:ln>
                            <a:noFill/>
                          </a:ln>
                          <a:solidFill>
                            <a:schemeClr val="bg1"/>
                          </a:solidFill>
                          <a:effectLst/>
                          <a:latin typeface="Arial" charset="0"/>
                          <a:cs typeface="Times New Roman" pitchFamily="18" charset="0"/>
                        </a:rPr>
                        <a:t>HEAŞ A.Ş.,</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016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smtClean="0">
                          <a:ln>
                            <a:noFill/>
                          </a:ln>
                          <a:solidFill>
                            <a:schemeClr val="bg1"/>
                          </a:solidFill>
                          <a:effectLst/>
                          <a:latin typeface="Arial" charset="0"/>
                          <a:cs typeface="Times New Roman" pitchFamily="18" charset="0"/>
                        </a:rPr>
                        <a:t>HAVELSAN A.Ş.,</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smtClean="0">
                          <a:ln>
                            <a:noFill/>
                          </a:ln>
                          <a:solidFill>
                            <a:schemeClr val="bg1"/>
                          </a:solidFill>
                          <a:effectLst/>
                          <a:latin typeface="Arial" charset="0"/>
                          <a:cs typeface="Times New Roman" pitchFamily="18" charset="0"/>
                        </a:rPr>
                        <a:t>ESDAŞ A.Ş.,</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000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smtClean="0">
                          <a:ln>
                            <a:noFill/>
                          </a:ln>
                          <a:solidFill>
                            <a:schemeClr val="bg1"/>
                          </a:solidFill>
                          <a:effectLst/>
                          <a:latin typeface="Arial" charset="0"/>
                          <a:cs typeface="Times New Roman" pitchFamily="18" charset="0"/>
                        </a:rPr>
                        <a:t>ROKETSAN A.Ş.,</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smtClean="0">
                          <a:ln>
                            <a:noFill/>
                          </a:ln>
                          <a:solidFill>
                            <a:schemeClr val="bg1"/>
                          </a:solidFill>
                          <a:effectLst/>
                          <a:latin typeface="Arial" charset="0"/>
                          <a:cs typeface="Times New Roman" pitchFamily="18" charset="0"/>
                        </a:rPr>
                        <a:t>STM A.Ş.,</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016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smtClean="0">
                          <a:ln>
                            <a:noFill/>
                          </a:ln>
                          <a:solidFill>
                            <a:schemeClr val="bg1"/>
                          </a:solidFill>
                          <a:effectLst/>
                          <a:latin typeface="Arial" charset="0"/>
                          <a:cs typeface="Times New Roman" pitchFamily="18" charset="0"/>
                        </a:rPr>
                        <a:t>İŞBİR Elektrik A.Ş.,</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smtClean="0">
                          <a:ln>
                            <a:noFill/>
                          </a:ln>
                          <a:solidFill>
                            <a:schemeClr val="bg1"/>
                          </a:solidFill>
                          <a:effectLst/>
                          <a:latin typeface="Arial" charset="0"/>
                          <a:cs typeface="Times New Roman" pitchFamily="18" charset="0"/>
                        </a:rPr>
                        <a:t>NETAŞ A.Ş.,</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032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smtClean="0">
                          <a:ln>
                            <a:noFill/>
                          </a:ln>
                          <a:solidFill>
                            <a:schemeClr val="bg1"/>
                          </a:solidFill>
                          <a:effectLst/>
                          <a:latin typeface="Arial" charset="0"/>
                          <a:cs typeface="Times New Roman" pitchFamily="18" charset="0"/>
                        </a:rPr>
                        <a:t>ASPİLSAN A.Ş.,</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smtClean="0">
                          <a:ln>
                            <a:noFill/>
                          </a:ln>
                          <a:solidFill>
                            <a:schemeClr val="bg1"/>
                          </a:solidFill>
                          <a:effectLst/>
                          <a:latin typeface="Arial" charset="0"/>
                          <a:cs typeface="Times New Roman" pitchFamily="18" charset="0"/>
                        </a:rPr>
                        <a:t>EHSİM A.Ş.</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93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smtClean="0">
                          <a:ln>
                            <a:noFill/>
                          </a:ln>
                          <a:solidFill>
                            <a:schemeClr val="bg1"/>
                          </a:solidFill>
                          <a:effectLst/>
                          <a:latin typeface="Arial" charset="0"/>
                          <a:cs typeface="Times New Roman" pitchFamily="18" charset="0"/>
                        </a:rPr>
                        <a:t>TEİ A.Ş.,</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tr-TR" sz="2400" b="1"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31773" name="Text Box 10"/>
          <p:cNvSpPr txBox="1">
            <a:spLocks noChangeArrowheads="1"/>
          </p:cNvSpPr>
          <p:nvPr/>
        </p:nvSpPr>
        <p:spPr bwMode="auto">
          <a:xfrm>
            <a:off x="504825" y="115888"/>
            <a:ext cx="8218488" cy="549275"/>
          </a:xfrm>
          <a:prstGeom prst="rect">
            <a:avLst/>
          </a:prstGeom>
          <a:noFill/>
          <a:ln w="28575" cap="sq">
            <a:noFill/>
            <a:miter lim="800000"/>
            <a:headEnd type="none" w="sm" len="sm"/>
            <a:tailEnd type="none" w="sm" len="sm"/>
          </a:ln>
        </p:spPr>
        <p:txBody>
          <a:bodyPr>
            <a:spAutoFit/>
          </a:bodyPr>
          <a:lstStyle/>
          <a:p>
            <a:r>
              <a:rPr lang="tr-TR" sz="3000" b="1">
                <a:solidFill>
                  <a:srgbClr val="FFFF00"/>
                </a:solidFill>
              </a:rPr>
              <a:t>Öğrencilere Sunulan Staj İmkanları</a:t>
            </a:r>
          </a:p>
        </p:txBody>
      </p:sp>
      <p:pic>
        <p:nvPicPr>
          <p:cNvPr id="31774" name="Picture 12" descr="TURK BAYRAĞI"/>
          <p:cNvPicPr>
            <a:picLocks noChangeAspect="1" noChangeArrowheads="1" noCrop="1"/>
          </p:cNvPicPr>
          <p:nvPr/>
        </p:nvPicPr>
        <p:blipFill>
          <a:blip r:embed="rId2" cstate="print"/>
          <a:srcRect/>
          <a:stretch>
            <a:fillRect/>
          </a:stretch>
        </p:blipFill>
        <p:spPr bwMode="auto">
          <a:xfrm>
            <a:off x="8377238" y="142875"/>
            <a:ext cx="766762" cy="571500"/>
          </a:xfrm>
          <a:prstGeom prst="rect">
            <a:avLst/>
          </a:prstGeom>
          <a:noFill/>
          <a:ln w="9525">
            <a:noFill/>
            <a:miter lim="800000"/>
            <a:headEnd/>
            <a:tailEnd/>
          </a:ln>
        </p:spPr>
      </p:pic>
      <p:pic>
        <p:nvPicPr>
          <p:cNvPr id="31775" name="Picture 7" descr="C:\Users\hp\Desktop\TSKEV logo.png"/>
          <p:cNvPicPr>
            <a:picLocks noChangeAspect="1" noChangeArrowheads="1"/>
          </p:cNvPicPr>
          <p:nvPr/>
        </p:nvPicPr>
        <p:blipFill>
          <a:blip r:embed="rId3" cstate="print"/>
          <a:srcRect/>
          <a:stretch>
            <a:fillRect/>
          </a:stretch>
        </p:blipFill>
        <p:spPr bwMode="auto">
          <a:xfrm>
            <a:off x="250825" y="131763"/>
            <a:ext cx="865188" cy="1136650"/>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252413" y="2924175"/>
            <a:ext cx="8610600" cy="884238"/>
          </a:xfrm>
          <a:prstGeom prst="rect">
            <a:avLst/>
          </a:prstGeom>
          <a:noFill/>
          <a:ln w="9525">
            <a:noFill/>
            <a:miter lim="800000"/>
            <a:headEnd/>
            <a:tailEnd/>
          </a:ln>
        </p:spPr>
        <p:txBody>
          <a:bodyPr lIns="92075" tIns="46038" rIns="92075" bIns="46038"/>
          <a:lstStyle/>
          <a:p>
            <a:pPr>
              <a:spcBef>
                <a:spcPct val="20000"/>
              </a:spcBef>
              <a:buClr>
                <a:schemeClr val="tx2"/>
              </a:buClr>
              <a:buSzPct val="75000"/>
              <a:buFont typeface="Monotype Sorts"/>
              <a:buNone/>
            </a:pPr>
            <a:endParaRPr lang="en-AU" sz="3500" b="1">
              <a:solidFill>
                <a:schemeClr val="tx1"/>
              </a:solidFill>
              <a:latin typeface="Arial Tur" charset="0"/>
            </a:endParaRPr>
          </a:p>
        </p:txBody>
      </p:sp>
      <p:sp>
        <p:nvSpPr>
          <p:cNvPr id="32771" name="Text Box 5"/>
          <p:cNvSpPr txBox="1">
            <a:spLocks noChangeArrowheads="1"/>
          </p:cNvSpPr>
          <p:nvPr/>
        </p:nvSpPr>
        <p:spPr bwMode="auto">
          <a:xfrm>
            <a:off x="418678" y="1268760"/>
            <a:ext cx="7105650" cy="461217"/>
          </a:xfrm>
          <a:prstGeom prst="rect">
            <a:avLst/>
          </a:prstGeom>
          <a:noFill/>
          <a:ln w="12700">
            <a:noFill/>
            <a:miter lim="800000"/>
            <a:headEnd type="none" w="sm" len="sm"/>
            <a:tailEnd type="none" w="sm" len="sm"/>
          </a:ln>
        </p:spPr>
        <p:txBody>
          <a:bodyPr>
            <a:spAutoFit/>
          </a:bodyPr>
          <a:lstStyle/>
          <a:p>
            <a:pPr marL="342900" indent="-342900" algn="l">
              <a:lnSpc>
                <a:spcPct val="120000"/>
              </a:lnSpc>
              <a:buClr>
                <a:srgbClr val="FFFF00"/>
              </a:buClr>
              <a:buFont typeface="Wingdings" pitchFamily="2" charset="2"/>
              <a:buChar char="v"/>
            </a:pPr>
            <a:r>
              <a:rPr lang="tr-TR" sz="2200" b="1" dirty="0"/>
              <a:t>Ordu Yardımlaşma Kurumu ve bağlı şirketleri ;</a:t>
            </a:r>
          </a:p>
        </p:txBody>
      </p:sp>
      <p:graphicFrame>
        <p:nvGraphicFramePr>
          <p:cNvPr id="27710" name="Group 62"/>
          <p:cNvGraphicFramePr>
            <a:graphicFrameLocks noGrp="1"/>
          </p:cNvGraphicFramePr>
          <p:nvPr/>
        </p:nvGraphicFramePr>
        <p:xfrm>
          <a:off x="539750" y="1857375"/>
          <a:ext cx="8388350" cy="4452940"/>
        </p:xfrm>
        <a:graphic>
          <a:graphicData uri="http://schemas.openxmlformats.org/drawingml/2006/table">
            <a:tbl>
              <a:tblPr/>
              <a:tblGrid>
                <a:gridCol w="4032250"/>
                <a:gridCol w="4356100"/>
              </a:tblGrid>
              <a:tr h="4603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200" b="1" i="0" u="none" strike="noStrike" cap="none" normalizeH="0" baseline="0" dirty="0" smtClean="0">
                          <a:ln>
                            <a:noFill/>
                          </a:ln>
                          <a:solidFill>
                            <a:schemeClr val="bg1"/>
                          </a:solidFill>
                          <a:effectLst/>
                          <a:latin typeface="Arial" charset="0"/>
                          <a:cs typeface="Times New Roman" pitchFamily="18" charset="0"/>
                        </a:rPr>
                        <a:t>OYAK Beton A.Ş.,</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200" b="1" i="0" u="none" strike="noStrike" cap="none" normalizeH="0" baseline="0" dirty="0" smtClean="0">
                          <a:ln>
                            <a:noFill/>
                          </a:ln>
                          <a:solidFill>
                            <a:schemeClr val="bg1"/>
                          </a:solidFill>
                          <a:effectLst/>
                          <a:latin typeface="Arial" charset="0"/>
                          <a:cs typeface="Times New Roman" pitchFamily="18" charset="0"/>
                        </a:rPr>
                        <a:t>ÜNYE Çimento A.Ş.,</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207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200" b="1" i="0" u="none" strike="noStrike" cap="none" normalizeH="0" baseline="0" smtClean="0">
                          <a:ln>
                            <a:noFill/>
                          </a:ln>
                          <a:solidFill>
                            <a:schemeClr val="bg1"/>
                          </a:solidFill>
                          <a:effectLst/>
                          <a:latin typeface="Arial" charset="0"/>
                          <a:cs typeface="Times New Roman" pitchFamily="18" charset="0"/>
                        </a:rPr>
                        <a:t>OYAK İnşaat A.Ş.,</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200" b="1" i="0" u="none" strike="noStrike" cap="none" normalizeH="0" baseline="0" smtClean="0">
                          <a:ln>
                            <a:noFill/>
                          </a:ln>
                          <a:solidFill>
                            <a:schemeClr val="bg1"/>
                          </a:solidFill>
                          <a:effectLst/>
                          <a:latin typeface="Arial" charset="0"/>
                          <a:cs typeface="Times New Roman" pitchFamily="18" charset="0"/>
                        </a:rPr>
                        <a:t>OYTAŞ İç ve Dış Ticaret A.Ş.,</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200" b="1" i="0" u="none" strike="noStrike" cap="none" normalizeH="0" baseline="0" smtClean="0">
                          <a:ln>
                            <a:noFill/>
                          </a:ln>
                          <a:solidFill>
                            <a:schemeClr val="bg1"/>
                          </a:solidFill>
                          <a:effectLst/>
                          <a:latin typeface="Arial" charset="0"/>
                          <a:cs typeface="Times New Roman" pitchFamily="18" charset="0"/>
                        </a:rPr>
                        <a:t>RENO Mais A.Ş.,</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200" b="1" i="0" u="none" strike="noStrike" cap="none" normalizeH="0" baseline="0" smtClean="0">
                          <a:ln>
                            <a:noFill/>
                          </a:ln>
                          <a:solidFill>
                            <a:schemeClr val="bg1"/>
                          </a:solidFill>
                          <a:effectLst/>
                          <a:latin typeface="Arial" charset="0"/>
                          <a:cs typeface="Times New Roman" pitchFamily="18" charset="0"/>
                        </a:rPr>
                        <a:t>ASLAN Çimento A.Ş.,</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200" b="1" i="0" u="none" strike="noStrike" cap="none" normalizeH="0" baseline="0" smtClean="0">
                          <a:ln>
                            <a:noFill/>
                          </a:ln>
                          <a:solidFill>
                            <a:schemeClr val="bg1"/>
                          </a:solidFill>
                          <a:effectLst/>
                          <a:latin typeface="Arial" charset="0"/>
                          <a:cs typeface="Times New Roman" pitchFamily="18" charset="0"/>
                        </a:rPr>
                        <a:t>TUKAŞ A.Ş.,</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200" b="1" i="0" u="none" strike="noStrike" cap="none" normalizeH="0" baseline="0" smtClean="0">
                          <a:ln>
                            <a:noFill/>
                          </a:ln>
                          <a:solidFill>
                            <a:schemeClr val="bg1"/>
                          </a:solidFill>
                          <a:effectLst/>
                          <a:latin typeface="Arial" charset="0"/>
                          <a:cs typeface="Times New Roman" pitchFamily="18" charset="0"/>
                        </a:rPr>
                        <a:t>OMSAN Lojistik A.Ş.,</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91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200" b="1" i="0" u="none" strike="noStrike" cap="none" normalizeH="0" baseline="0" smtClean="0">
                          <a:ln>
                            <a:noFill/>
                          </a:ln>
                          <a:solidFill>
                            <a:schemeClr val="bg1"/>
                          </a:solidFill>
                          <a:effectLst/>
                          <a:latin typeface="Arial" charset="0"/>
                          <a:cs typeface="Times New Roman" pitchFamily="18" charset="0"/>
                        </a:rPr>
                        <a:t>HEKTAŞ A.Ş.,</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200" b="1" i="0" u="none" strike="noStrike" cap="none" normalizeH="0" baseline="0" smtClean="0">
                          <a:ln>
                            <a:noFill/>
                          </a:ln>
                          <a:solidFill>
                            <a:schemeClr val="bg1"/>
                          </a:solidFill>
                          <a:effectLst/>
                          <a:latin typeface="Arial" charset="0"/>
                          <a:cs typeface="Times New Roman" pitchFamily="18" charset="0"/>
                        </a:rPr>
                        <a:t>OYAK Savunma ve Güvenlik Sistemleri A.Ş.,</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207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200" b="1" i="0" u="none" strike="noStrike" cap="none" normalizeH="0" baseline="0" smtClean="0">
                          <a:ln>
                            <a:noFill/>
                          </a:ln>
                          <a:solidFill>
                            <a:schemeClr val="bg1"/>
                          </a:solidFill>
                          <a:effectLst/>
                          <a:latin typeface="Arial" charset="0"/>
                          <a:cs typeface="Times New Roman" pitchFamily="18" charset="0"/>
                        </a:rPr>
                        <a:t>ERDEMİR A.Ş.,</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200" b="1" i="0" u="none" strike="noStrike" cap="none" normalizeH="0" baseline="0" smtClean="0">
                          <a:ln>
                            <a:noFill/>
                          </a:ln>
                          <a:solidFill>
                            <a:schemeClr val="bg1"/>
                          </a:solidFill>
                          <a:effectLst/>
                          <a:latin typeface="Arial" charset="0"/>
                          <a:cs typeface="Times New Roman" pitchFamily="18" charset="0"/>
                        </a:rPr>
                        <a:t>OYAK Teknoloji Bilişim ve Kart Hizmetleri A.Ş.</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200" b="1" i="0" u="none" strike="noStrike" cap="none" normalizeH="0" baseline="0" smtClean="0">
                          <a:ln>
                            <a:noFill/>
                          </a:ln>
                          <a:solidFill>
                            <a:schemeClr val="bg1"/>
                          </a:solidFill>
                          <a:effectLst/>
                          <a:latin typeface="Arial" charset="0"/>
                          <a:cs typeface="Times New Roman" pitchFamily="18" charset="0"/>
                        </a:rPr>
                        <a:t>İSDEMİR A.Ş.,</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tr-TR" sz="22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pic>
        <p:nvPicPr>
          <p:cNvPr id="32798" name="Picture 12" descr="TURK BAYRAĞI"/>
          <p:cNvPicPr>
            <a:picLocks noChangeAspect="1" noChangeArrowheads="1" noCrop="1"/>
          </p:cNvPicPr>
          <p:nvPr/>
        </p:nvPicPr>
        <p:blipFill>
          <a:blip r:embed="rId2" cstate="print"/>
          <a:srcRect/>
          <a:stretch>
            <a:fillRect/>
          </a:stretch>
        </p:blipFill>
        <p:spPr bwMode="auto">
          <a:xfrm>
            <a:off x="8377238" y="142875"/>
            <a:ext cx="766762" cy="571500"/>
          </a:xfrm>
          <a:prstGeom prst="rect">
            <a:avLst/>
          </a:prstGeom>
          <a:noFill/>
          <a:ln w="9525">
            <a:noFill/>
            <a:miter lim="800000"/>
            <a:headEnd/>
            <a:tailEnd/>
          </a:ln>
        </p:spPr>
      </p:pic>
      <p:sp>
        <p:nvSpPr>
          <p:cNvPr id="32799" name="Text Box 10"/>
          <p:cNvSpPr txBox="1">
            <a:spLocks noChangeArrowheads="1"/>
          </p:cNvSpPr>
          <p:nvPr/>
        </p:nvSpPr>
        <p:spPr bwMode="auto">
          <a:xfrm>
            <a:off x="504825" y="115888"/>
            <a:ext cx="8218488" cy="549275"/>
          </a:xfrm>
          <a:prstGeom prst="rect">
            <a:avLst/>
          </a:prstGeom>
          <a:noFill/>
          <a:ln w="28575" cap="sq">
            <a:noFill/>
            <a:miter lim="800000"/>
            <a:headEnd type="none" w="sm" len="sm"/>
            <a:tailEnd type="none" w="sm" len="sm"/>
          </a:ln>
        </p:spPr>
        <p:txBody>
          <a:bodyPr>
            <a:spAutoFit/>
          </a:bodyPr>
          <a:lstStyle/>
          <a:p>
            <a:r>
              <a:rPr lang="tr-TR" sz="3000" b="1">
                <a:solidFill>
                  <a:srgbClr val="FFFF00"/>
                </a:solidFill>
              </a:rPr>
              <a:t>Öğrencilere Sunulan Staj İmkanları</a:t>
            </a:r>
          </a:p>
        </p:txBody>
      </p:sp>
      <p:pic>
        <p:nvPicPr>
          <p:cNvPr id="32800" name="Picture 7" descr="C:\Users\hp\Desktop\TSKEV logo.png"/>
          <p:cNvPicPr>
            <a:picLocks noChangeAspect="1" noChangeArrowheads="1"/>
          </p:cNvPicPr>
          <p:nvPr/>
        </p:nvPicPr>
        <p:blipFill>
          <a:blip r:embed="rId3" cstate="print"/>
          <a:srcRect/>
          <a:stretch>
            <a:fillRect/>
          </a:stretch>
        </p:blipFill>
        <p:spPr bwMode="auto">
          <a:xfrm>
            <a:off x="179388" y="44450"/>
            <a:ext cx="876300" cy="1152525"/>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539552" y="1458913"/>
            <a:ext cx="7977188" cy="498598"/>
          </a:xfrm>
          <a:prstGeom prst="rect">
            <a:avLst/>
          </a:prstGeom>
          <a:noFill/>
          <a:ln w="12700">
            <a:noFill/>
            <a:miter lim="800000"/>
            <a:headEnd type="none" w="sm" len="sm"/>
            <a:tailEnd type="none" w="sm" len="sm"/>
          </a:ln>
        </p:spPr>
        <p:txBody>
          <a:bodyPr>
            <a:spAutoFit/>
          </a:bodyPr>
          <a:lstStyle/>
          <a:p>
            <a:pPr marL="342900" indent="-342900" algn="l">
              <a:lnSpc>
                <a:spcPct val="120000"/>
              </a:lnSpc>
              <a:buClr>
                <a:srgbClr val="FFFF00"/>
              </a:buClr>
              <a:buFont typeface="Wingdings" pitchFamily="2" charset="2"/>
              <a:buChar char="v"/>
            </a:pPr>
            <a:r>
              <a:rPr lang="tr-TR" sz="2200" b="1" dirty="0"/>
              <a:t>Makine ve Kimya Endüstrisi Kurumu ve bağlı şirketleri ;</a:t>
            </a:r>
          </a:p>
        </p:txBody>
      </p:sp>
      <p:sp>
        <p:nvSpPr>
          <p:cNvPr id="33795" name="Text Box 5"/>
          <p:cNvSpPr txBox="1">
            <a:spLocks noChangeArrowheads="1"/>
          </p:cNvSpPr>
          <p:nvPr/>
        </p:nvSpPr>
        <p:spPr bwMode="auto">
          <a:xfrm>
            <a:off x="504825" y="1916832"/>
            <a:ext cx="8256588" cy="3478212"/>
          </a:xfrm>
          <a:prstGeom prst="rect">
            <a:avLst/>
          </a:prstGeom>
          <a:noFill/>
          <a:ln w="12700">
            <a:noFill/>
            <a:miter lim="800000"/>
            <a:headEnd type="none" w="sm" len="sm"/>
            <a:tailEnd type="none" w="sm" len="sm"/>
          </a:ln>
        </p:spPr>
        <p:txBody>
          <a:bodyPr>
            <a:spAutoFit/>
          </a:bodyPr>
          <a:lstStyle/>
          <a:p>
            <a:pPr marL="342900" indent="-342900" algn="l">
              <a:lnSpc>
                <a:spcPct val="200000"/>
              </a:lnSpc>
              <a:buClr>
                <a:srgbClr val="FF0000"/>
              </a:buClr>
              <a:buFont typeface="Wingdings" pitchFamily="2" charset="2"/>
              <a:buChar char="ü"/>
            </a:pPr>
            <a:r>
              <a:rPr lang="tr-TR" sz="2200" b="1" dirty="0"/>
              <a:t>MKEK Gazi Fişek Fabrikası,</a:t>
            </a:r>
          </a:p>
          <a:p>
            <a:pPr marL="342900" indent="-342900" algn="l">
              <a:lnSpc>
                <a:spcPct val="200000"/>
              </a:lnSpc>
              <a:buClr>
                <a:srgbClr val="FF0000"/>
              </a:buClr>
              <a:buFont typeface="Wingdings" pitchFamily="2" charset="2"/>
              <a:buChar char="ü"/>
            </a:pPr>
            <a:r>
              <a:rPr lang="tr-TR" sz="2200" b="1" dirty="0"/>
              <a:t>MKEK </a:t>
            </a:r>
            <a:r>
              <a:rPr lang="tr-TR" sz="2200" b="1" dirty="0" err="1"/>
              <a:t>Maksam</a:t>
            </a:r>
            <a:r>
              <a:rPr lang="tr-TR" sz="2200" b="1" dirty="0"/>
              <a:t> Makine ve Maske Fabrikası,</a:t>
            </a:r>
          </a:p>
          <a:p>
            <a:pPr marL="342900" indent="-342900" algn="l">
              <a:lnSpc>
                <a:spcPct val="200000"/>
              </a:lnSpc>
              <a:buClr>
                <a:srgbClr val="FF0000"/>
              </a:buClr>
              <a:buFont typeface="Wingdings" pitchFamily="2" charset="2"/>
              <a:buChar char="ü"/>
            </a:pPr>
            <a:r>
              <a:rPr lang="tr-TR" sz="2200" b="1" dirty="0"/>
              <a:t>MKEK Kapsül Fabrikası,</a:t>
            </a:r>
          </a:p>
          <a:p>
            <a:pPr marL="342900" indent="-342900" algn="l">
              <a:lnSpc>
                <a:spcPct val="200000"/>
              </a:lnSpc>
              <a:buClr>
                <a:srgbClr val="FF0000"/>
              </a:buClr>
              <a:buFont typeface="Wingdings" pitchFamily="2" charset="2"/>
              <a:buChar char="ü"/>
            </a:pPr>
            <a:r>
              <a:rPr lang="tr-TR" sz="2200" b="1" dirty="0"/>
              <a:t>MKEK Genel Müdürlüğü Yönetim Bilgi Sistemleri Daire Başkanlığı.</a:t>
            </a:r>
          </a:p>
        </p:txBody>
      </p:sp>
      <p:pic>
        <p:nvPicPr>
          <p:cNvPr id="33796" name="Picture 12" descr="TURK BAYRAĞI"/>
          <p:cNvPicPr>
            <a:picLocks noChangeAspect="1" noChangeArrowheads="1" noCrop="1"/>
          </p:cNvPicPr>
          <p:nvPr/>
        </p:nvPicPr>
        <p:blipFill>
          <a:blip r:embed="rId2" cstate="print"/>
          <a:srcRect/>
          <a:stretch>
            <a:fillRect/>
          </a:stretch>
        </p:blipFill>
        <p:spPr bwMode="auto">
          <a:xfrm>
            <a:off x="8377238" y="142875"/>
            <a:ext cx="766762" cy="571500"/>
          </a:xfrm>
          <a:prstGeom prst="rect">
            <a:avLst/>
          </a:prstGeom>
          <a:noFill/>
          <a:ln w="9525">
            <a:noFill/>
            <a:miter lim="800000"/>
            <a:headEnd/>
            <a:tailEnd/>
          </a:ln>
        </p:spPr>
      </p:pic>
      <p:sp>
        <p:nvSpPr>
          <p:cNvPr id="33797" name="Text Box 10"/>
          <p:cNvSpPr txBox="1">
            <a:spLocks noChangeArrowheads="1"/>
          </p:cNvSpPr>
          <p:nvPr/>
        </p:nvSpPr>
        <p:spPr bwMode="auto">
          <a:xfrm>
            <a:off x="504825" y="115888"/>
            <a:ext cx="8218488" cy="549275"/>
          </a:xfrm>
          <a:prstGeom prst="rect">
            <a:avLst/>
          </a:prstGeom>
          <a:noFill/>
          <a:ln w="28575" cap="sq">
            <a:noFill/>
            <a:miter lim="800000"/>
            <a:headEnd type="none" w="sm" len="sm"/>
            <a:tailEnd type="none" w="sm" len="sm"/>
          </a:ln>
        </p:spPr>
        <p:txBody>
          <a:bodyPr>
            <a:spAutoFit/>
          </a:bodyPr>
          <a:lstStyle/>
          <a:p>
            <a:r>
              <a:rPr lang="tr-TR" sz="3000" b="1">
                <a:solidFill>
                  <a:srgbClr val="FFFF00"/>
                </a:solidFill>
              </a:rPr>
              <a:t>Öğrencilere Sunulan Staj İmkanları</a:t>
            </a:r>
          </a:p>
        </p:txBody>
      </p:sp>
      <p:pic>
        <p:nvPicPr>
          <p:cNvPr id="33798" name="Picture 7" descr="C:\Users\hp\Desktop\TSKEV logo.png"/>
          <p:cNvPicPr>
            <a:picLocks noChangeAspect="1" noChangeArrowheads="1"/>
          </p:cNvPicPr>
          <p:nvPr/>
        </p:nvPicPr>
        <p:blipFill>
          <a:blip r:embed="rId3" cstate="print"/>
          <a:srcRect/>
          <a:stretch>
            <a:fillRect/>
          </a:stretch>
        </p:blipFill>
        <p:spPr bwMode="auto">
          <a:xfrm>
            <a:off x="250825" y="131763"/>
            <a:ext cx="865188" cy="1136650"/>
          </a:xfrm>
          <a:prstGeom prst="rect">
            <a:avLst/>
          </a:prstGeom>
          <a:noFill/>
          <a:ln w="9525">
            <a:noFill/>
            <a:miter lim="800000"/>
            <a:headEnd/>
            <a:tailEnd/>
          </a:ln>
        </p:spPr>
      </p:pic>
      <p:sp>
        <p:nvSpPr>
          <p:cNvPr id="7" name="Text Box 5"/>
          <p:cNvSpPr txBox="1">
            <a:spLocks noChangeArrowheads="1"/>
          </p:cNvSpPr>
          <p:nvPr/>
        </p:nvSpPr>
        <p:spPr bwMode="auto">
          <a:xfrm>
            <a:off x="483244" y="5810722"/>
            <a:ext cx="7977188" cy="498598"/>
          </a:xfrm>
          <a:prstGeom prst="rect">
            <a:avLst/>
          </a:prstGeom>
          <a:noFill/>
          <a:ln w="12700">
            <a:noFill/>
            <a:miter lim="800000"/>
            <a:headEnd type="none" w="sm" len="sm"/>
            <a:tailEnd type="none" w="sm" len="sm"/>
          </a:ln>
        </p:spPr>
        <p:txBody>
          <a:bodyPr>
            <a:spAutoFit/>
          </a:bodyPr>
          <a:lstStyle/>
          <a:p>
            <a:pPr marL="342900" indent="-342900" algn="l">
              <a:lnSpc>
                <a:spcPct val="120000"/>
              </a:lnSpc>
              <a:buClr>
                <a:srgbClr val="FFFF00"/>
              </a:buClr>
              <a:buFont typeface="Wingdings" pitchFamily="2" charset="2"/>
              <a:buChar char="v"/>
            </a:pPr>
            <a:r>
              <a:rPr lang="tr-TR" sz="2200" b="1" dirty="0" smtClean="0"/>
              <a:t>FNSS Savunma Sistemleri A.Ş.</a:t>
            </a:r>
            <a:endParaRPr lang="tr-TR" sz="2200" b="1" dirty="0"/>
          </a:p>
        </p:txBody>
      </p:sp>
    </p:spTree>
  </p:cSld>
  <p:clrMapOvr>
    <a:masterClrMapping/>
  </p:clrMapOvr>
  <p:transition spd="med">
    <p:wheel spokes="3"/>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79388" y="908050"/>
            <a:ext cx="8785225" cy="5688013"/>
          </a:xfrm>
          <a:prstGeom prst="rect">
            <a:avLst/>
          </a:prstGeom>
          <a:noFill/>
          <a:ln w="38100">
            <a:noFill/>
            <a:miter lim="800000"/>
            <a:headEnd/>
            <a:tailEnd/>
          </a:ln>
        </p:spPr>
        <p:txBody>
          <a:bodyPr/>
          <a:lstStyle/>
          <a:p>
            <a:pPr marL="342900" indent="-342900" algn="l" eaLnBrk="1" hangingPunct="1">
              <a:spcBef>
                <a:spcPct val="20000"/>
              </a:spcBef>
            </a:pPr>
            <a:endParaRPr lang="tr-TR" sz="4400">
              <a:latin typeface="Times New Roman" pitchFamily="18" charset="0"/>
            </a:endParaRPr>
          </a:p>
          <a:p>
            <a:pPr marL="342900" indent="-342900" algn="l" eaLnBrk="1" hangingPunct="1">
              <a:spcBef>
                <a:spcPct val="20000"/>
              </a:spcBef>
            </a:pPr>
            <a:endParaRPr lang="tr-TR" sz="4400">
              <a:latin typeface="Times New Roman" pitchFamily="18" charset="0"/>
            </a:endParaRPr>
          </a:p>
        </p:txBody>
      </p:sp>
      <p:sp>
        <p:nvSpPr>
          <p:cNvPr id="34819" name="Rectangle 3"/>
          <p:cNvSpPr>
            <a:spLocks noChangeArrowheads="1"/>
          </p:cNvSpPr>
          <p:nvPr/>
        </p:nvSpPr>
        <p:spPr bwMode="auto">
          <a:xfrm>
            <a:off x="252413" y="2924175"/>
            <a:ext cx="8610600" cy="884238"/>
          </a:xfrm>
          <a:prstGeom prst="rect">
            <a:avLst/>
          </a:prstGeom>
          <a:noFill/>
          <a:ln w="9525">
            <a:noFill/>
            <a:miter lim="800000"/>
            <a:headEnd/>
            <a:tailEnd/>
          </a:ln>
        </p:spPr>
        <p:txBody>
          <a:bodyPr lIns="92075" tIns="46038" rIns="92075" bIns="46038"/>
          <a:lstStyle/>
          <a:p>
            <a:pPr>
              <a:spcBef>
                <a:spcPct val="20000"/>
              </a:spcBef>
              <a:buClr>
                <a:schemeClr val="tx2"/>
              </a:buClr>
              <a:buSzPct val="75000"/>
              <a:buFont typeface="Monotype Sorts"/>
              <a:buNone/>
            </a:pPr>
            <a:endParaRPr lang="en-AU" sz="3500" b="1">
              <a:solidFill>
                <a:schemeClr val="tx1"/>
              </a:solidFill>
              <a:latin typeface="Arial Tur" charset="0"/>
            </a:endParaRPr>
          </a:p>
        </p:txBody>
      </p:sp>
      <p:sp>
        <p:nvSpPr>
          <p:cNvPr id="34820" name="Text Box 5"/>
          <p:cNvSpPr txBox="1">
            <a:spLocks noChangeArrowheads="1"/>
          </p:cNvSpPr>
          <p:nvPr/>
        </p:nvSpPr>
        <p:spPr bwMode="auto">
          <a:xfrm>
            <a:off x="395288" y="1651000"/>
            <a:ext cx="8424862" cy="3722688"/>
          </a:xfrm>
          <a:prstGeom prst="rect">
            <a:avLst/>
          </a:prstGeom>
          <a:noFill/>
          <a:ln w="12700">
            <a:noFill/>
            <a:miter lim="800000"/>
            <a:headEnd type="none" w="sm" len="sm"/>
            <a:tailEnd type="none" w="sm" len="sm"/>
          </a:ln>
        </p:spPr>
        <p:txBody>
          <a:bodyPr>
            <a:spAutoFit/>
          </a:bodyPr>
          <a:lstStyle/>
          <a:p>
            <a:pPr algn="just">
              <a:lnSpc>
                <a:spcPct val="150000"/>
              </a:lnSpc>
              <a:spcBef>
                <a:spcPts val="600"/>
              </a:spcBef>
              <a:spcAft>
                <a:spcPts val="600"/>
              </a:spcAft>
              <a:buClr>
                <a:srgbClr val="FFFF00"/>
              </a:buClr>
            </a:pPr>
            <a:r>
              <a:rPr lang="tr-TR" sz="2400" b="1"/>
              <a:t>TSK Eğitim Vakfının hedefleri; </a:t>
            </a:r>
          </a:p>
          <a:p>
            <a:pPr algn="just">
              <a:lnSpc>
                <a:spcPct val="150000"/>
              </a:lnSpc>
              <a:spcBef>
                <a:spcPts val="600"/>
              </a:spcBef>
              <a:spcAft>
                <a:spcPts val="600"/>
              </a:spcAft>
              <a:buFont typeface="Wingdings" pitchFamily="2" charset="2"/>
              <a:buChar char="ü"/>
            </a:pPr>
            <a:r>
              <a:rPr lang="tr-TR" sz="2400" b="1"/>
              <a:t> Türk Silahlı Kuvvetler mensuplarının üniversite öğrenimlerini sürdürmekte olan çocuklarına sağlıklı ve yaşanabilir yurt imkanı sağlamak,</a:t>
            </a:r>
          </a:p>
          <a:p>
            <a:pPr algn="just">
              <a:lnSpc>
                <a:spcPct val="150000"/>
              </a:lnSpc>
              <a:spcBef>
                <a:spcPts val="600"/>
              </a:spcBef>
              <a:spcAft>
                <a:spcPts val="600"/>
              </a:spcAft>
              <a:buFont typeface="Wingdings" pitchFamily="2" charset="2"/>
              <a:buChar char="ü"/>
            </a:pPr>
            <a:r>
              <a:rPr lang="tr-TR" sz="2400" b="1"/>
              <a:t> Karşılıksız eğitim bursu miktarını, burs çeşitliliğini ve burs verilecek öğrenci sayısını artırmak,</a:t>
            </a:r>
          </a:p>
        </p:txBody>
      </p:sp>
      <p:grpSp>
        <p:nvGrpSpPr>
          <p:cNvPr id="34821" name="Group 10"/>
          <p:cNvGrpSpPr>
            <a:grpSpLocks/>
          </p:cNvGrpSpPr>
          <p:nvPr/>
        </p:nvGrpSpPr>
        <p:grpSpPr bwMode="auto">
          <a:xfrm>
            <a:off x="1187450" y="233363"/>
            <a:ext cx="7808913" cy="725487"/>
            <a:chOff x="748" y="56"/>
            <a:chExt cx="4919" cy="457"/>
          </a:xfrm>
        </p:grpSpPr>
        <p:sp>
          <p:nvSpPr>
            <p:cNvPr id="34823" name="Rectangle 11"/>
            <p:cNvSpPr>
              <a:spLocks noChangeArrowheads="1"/>
            </p:cNvSpPr>
            <p:nvPr/>
          </p:nvSpPr>
          <p:spPr bwMode="auto">
            <a:xfrm>
              <a:off x="748" y="56"/>
              <a:ext cx="4400" cy="457"/>
            </a:xfrm>
            <a:prstGeom prst="rect">
              <a:avLst/>
            </a:prstGeom>
            <a:noFill/>
            <a:ln w="12700">
              <a:noFill/>
              <a:miter lim="800000"/>
              <a:headEnd type="none" w="sm" len="sm"/>
              <a:tailEnd type="none" w="sm" len="sm"/>
            </a:ln>
          </p:spPr>
          <p:txBody>
            <a:bodyPr>
              <a:spAutoFit/>
            </a:bodyPr>
            <a:lstStyle/>
            <a:p>
              <a:pPr defTabSz="566738">
                <a:lnSpc>
                  <a:spcPct val="130000"/>
                </a:lnSpc>
              </a:pPr>
              <a:r>
                <a:rPr lang="tr-TR" sz="3200" b="1">
                  <a:solidFill>
                    <a:srgbClr val="FFFF00"/>
                  </a:solidFill>
                </a:rPr>
                <a:t>Vakfın Hedefleri</a:t>
              </a:r>
            </a:p>
          </p:txBody>
        </p:sp>
        <p:pic>
          <p:nvPicPr>
            <p:cNvPr id="34824" name="Picture 13" descr="TURK BAYRAĞI"/>
            <p:cNvPicPr>
              <a:picLocks noChangeAspect="1" noChangeArrowheads="1" noCrop="1"/>
            </p:cNvPicPr>
            <p:nvPr/>
          </p:nvPicPr>
          <p:blipFill>
            <a:blip r:embed="rId2" cstate="print"/>
            <a:srcRect/>
            <a:stretch>
              <a:fillRect/>
            </a:stretch>
          </p:blipFill>
          <p:spPr bwMode="auto">
            <a:xfrm>
              <a:off x="5174" y="119"/>
              <a:ext cx="493" cy="362"/>
            </a:xfrm>
            <a:prstGeom prst="rect">
              <a:avLst/>
            </a:prstGeom>
            <a:noFill/>
            <a:ln w="9525">
              <a:noFill/>
              <a:miter lim="800000"/>
              <a:headEnd/>
              <a:tailEnd/>
            </a:ln>
          </p:spPr>
        </p:pic>
      </p:grpSp>
      <p:pic>
        <p:nvPicPr>
          <p:cNvPr id="34822" name="Picture 7" descr="C:\Users\hp\Desktop\TSKEV logo.png"/>
          <p:cNvPicPr>
            <a:picLocks noChangeAspect="1" noChangeArrowheads="1"/>
          </p:cNvPicPr>
          <p:nvPr/>
        </p:nvPicPr>
        <p:blipFill>
          <a:blip r:embed="rId3" cstate="print"/>
          <a:srcRect/>
          <a:stretch>
            <a:fillRect/>
          </a:stretch>
        </p:blipFill>
        <p:spPr bwMode="auto">
          <a:xfrm>
            <a:off x="250825" y="131763"/>
            <a:ext cx="865188" cy="1136650"/>
          </a:xfrm>
          <a:prstGeom prst="rect">
            <a:avLst/>
          </a:prstGeom>
          <a:noFill/>
          <a:ln w="9525">
            <a:noFill/>
            <a:miter lim="800000"/>
            <a:headEnd/>
            <a:tailEnd/>
          </a:ln>
        </p:spPr>
      </p:pic>
    </p:spTree>
  </p:cSld>
  <p:clrMapOvr>
    <a:masterClrMapping/>
  </p:clrMapOvr>
  <p:transition spd="med">
    <p:whee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79388" y="909638"/>
            <a:ext cx="8785225" cy="5688012"/>
          </a:xfrm>
          <a:prstGeom prst="rect">
            <a:avLst/>
          </a:prstGeom>
          <a:noFill/>
          <a:ln w="38100">
            <a:noFill/>
            <a:miter lim="800000"/>
            <a:headEnd/>
            <a:tailEnd/>
          </a:ln>
        </p:spPr>
        <p:txBody>
          <a:bodyPr/>
          <a:lstStyle/>
          <a:p>
            <a:pPr marL="342900" indent="-342900" algn="l" eaLnBrk="1" hangingPunct="1">
              <a:spcBef>
                <a:spcPct val="20000"/>
              </a:spcBef>
            </a:pPr>
            <a:endParaRPr lang="tr-TR" sz="4400">
              <a:latin typeface="Times New Roman" pitchFamily="18" charset="0"/>
            </a:endParaRPr>
          </a:p>
          <a:p>
            <a:pPr marL="342900" indent="-342900" algn="l" eaLnBrk="1" hangingPunct="1">
              <a:spcBef>
                <a:spcPct val="20000"/>
              </a:spcBef>
            </a:pPr>
            <a:endParaRPr lang="tr-TR" sz="4400">
              <a:latin typeface="Times New Roman" pitchFamily="18" charset="0"/>
            </a:endParaRPr>
          </a:p>
        </p:txBody>
      </p:sp>
      <p:sp>
        <p:nvSpPr>
          <p:cNvPr id="35843" name="Rectangle 3"/>
          <p:cNvSpPr>
            <a:spLocks noChangeArrowheads="1"/>
          </p:cNvSpPr>
          <p:nvPr/>
        </p:nvSpPr>
        <p:spPr bwMode="auto">
          <a:xfrm>
            <a:off x="252413" y="2924175"/>
            <a:ext cx="8610600" cy="884238"/>
          </a:xfrm>
          <a:prstGeom prst="rect">
            <a:avLst/>
          </a:prstGeom>
          <a:noFill/>
          <a:ln w="9525">
            <a:noFill/>
            <a:miter lim="800000"/>
            <a:headEnd/>
            <a:tailEnd/>
          </a:ln>
        </p:spPr>
        <p:txBody>
          <a:bodyPr lIns="92075" tIns="46038" rIns="92075" bIns="46038"/>
          <a:lstStyle/>
          <a:p>
            <a:pPr>
              <a:spcBef>
                <a:spcPct val="20000"/>
              </a:spcBef>
              <a:buClr>
                <a:schemeClr val="tx2"/>
              </a:buClr>
              <a:buSzPct val="75000"/>
              <a:buFont typeface="Monotype Sorts"/>
              <a:buNone/>
            </a:pPr>
            <a:endParaRPr lang="en-AU" sz="3500" b="1">
              <a:solidFill>
                <a:schemeClr val="tx1"/>
              </a:solidFill>
              <a:latin typeface="Arial Tur" charset="0"/>
            </a:endParaRPr>
          </a:p>
        </p:txBody>
      </p:sp>
      <p:sp>
        <p:nvSpPr>
          <p:cNvPr id="35844" name="Text Box 5"/>
          <p:cNvSpPr txBox="1">
            <a:spLocks noChangeArrowheads="1"/>
          </p:cNvSpPr>
          <p:nvPr/>
        </p:nvSpPr>
        <p:spPr bwMode="auto">
          <a:xfrm>
            <a:off x="179388" y="1960563"/>
            <a:ext cx="8816975" cy="3170237"/>
          </a:xfrm>
          <a:prstGeom prst="rect">
            <a:avLst/>
          </a:prstGeom>
          <a:noFill/>
          <a:ln w="12700">
            <a:noFill/>
            <a:miter lim="800000"/>
            <a:headEnd type="none" w="sm" len="sm"/>
            <a:tailEnd type="none" w="sm" len="sm"/>
          </a:ln>
        </p:spPr>
        <p:txBody>
          <a:bodyPr>
            <a:spAutoFit/>
          </a:bodyPr>
          <a:lstStyle/>
          <a:p>
            <a:pPr marL="342900" algn="just">
              <a:lnSpc>
                <a:spcPct val="150000"/>
              </a:lnSpc>
              <a:spcBef>
                <a:spcPts val="600"/>
              </a:spcBef>
              <a:spcAft>
                <a:spcPts val="600"/>
              </a:spcAft>
              <a:buFont typeface="Wingdings" pitchFamily="2" charset="2"/>
              <a:buChar char="ü"/>
            </a:pPr>
            <a:r>
              <a:rPr lang="tr-TR" sz="2400" b="1"/>
              <a:t> Vakfın gayesine ulaşabilmesi için gelir kaynaklarını artırıcı girişimleri devam ettirmek,</a:t>
            </a:r>
          </a:p>
          <a:p>
            <a:pPr marL="342900" algn="just">
              <a:lnSpc>
                <a:spcPct val="150000"/>
              </a:lnSpc>
              <a:spcBef>
                <a:spcPts val="600"/>
              </a:spcBef>
              <a:spcAft>
                <a:spcPts val="600"/>
              </a:spcAft>
              <a:buFont typeface="Wingdings" pitchFamily="2" charset="2"/>
              <a:buChar char="ü"/>
            </a:pPr>
            <a:r>
              <a:rPr lang="tr-TR" sz="2400" b="1"/>
              <a:t> Öğrencilerimizin barınmalarında gelişmeler sağlamak,</a:t>
            </a:r>
          </a:p>
          <a:p>
            <a:pPr marL="342900" algn="just">
              <a:lnSpc>
                <a:spcPct val="150000"/>
              </a:lnSpc>
              <a:spcBef>
                <a:spcPts val="600"/>
              </a:spcBef>
              <a:spcAft>
                <a:spcPts val="600"/>
              </a:spcAft>
              <a:buFont typeface="Wingdings" pitchFamily="2" charset="2"/>
              <a:buChar char="ü"/>
            </a:pPr>
            <a:r>
              <a:rPr lang="tr-TR" sz="2400" b="1"/>
              <a:t> Velilerce ödenen yurt aidatlarının düşürülmesine yönelik çalışmalar yapmak.</a:t>
            </a:r>
          </a:p>
        </p:txBody>
      </p:sp>
      <p:grpSp>
        <p:nvGrpSpPr>
          <p:cNvPr id="35845" name="Group 10"/>
          <p:cNvGrpSpPr>
            <a:grpSpLocks/>
          </p:cNvGrpSpPr>
          <p:nvPr/>
        </p:nvGrpSpPr>
        <p:grpSpPr bwMode="auto">
          <a:xfrm>
            <a:off x="1187450" y="233363"/>
            <a:ext cx="7808913" cy="725487"/>
            <a:chOff x="748" y="56"/>
            <a:chExt cx="4919" cy="457"/>
          </a:xfrm>
        </p:grpSpPr>
        <p:sp>
          <p:nvSpPr>
            <p:cNvPr id="35847" name="Rectangle 11"/>
            <p:cNvSpPr>
              <a:spLocks noChangeArrowheads="1"/>
            </p:cNvSpPr>
            <p:nvPr/>
          </p:nvSpPr>
          <p:spPr bwMode="auto">
            <a:xfrm>
              <a:off x="748" y="56"/>
              <a:ext cx="4400" cy="457"/>
            </a:xfrm>
            <a:prstGeom prst="rect">
              <a:avLst/>
            </a:prstGeom>
            <a:noFill/>
            <a:ln w="12700">
              <a:noFill/>
              <a:miter lim="800000"/>
              <a:headEnd type="none" w="sm" len="sm"/>
              <a:tailEnd type="none" w="sm" len="sm"/>
            </a:ln>
          </p:spPr>
          <p:txBody>
            <a:bodyPr>
              <a:spAutoFit/>
            </a:bodyPr>
            <a:lstStyle/>
            <a:p>
              <a:pPr defTabSz="566738">
                <a:lnSpc>
                  <a:spcPct val="130000"/>
                </a:lnSpc>
              </a:pPr>
              <a:r>
                <a:rPr lang="tr-TR" sz="3200" b="1">
                  <a:solidFill>
                    <a:srgbClr val="FFFF00"/>
                  </a:solidFill>
                </a:rPr>
                <a:t>Vakfın Hedefleri</a:t>
              </a:r>
            </a:p>
          </p:txBody>
        </p:sp>
        <p:pic>
          <p:nvPicPr>
            <p:cNvPr id="35848" name="Picture 13" descr="TURK BAYRAĞI"/>
            <p:cNvPicPr>
              <a:picLocks noChangeAspect="1" noChangeArrowheads="1" noCrop="1"/>
            </p:cNvPicPr>
            <p:nvPr/>
          </p:nvPicPr>
          <p:blipFill>
            <a:blip r:embed="rId2" cstate="print"/>
            <a:srcRect/>
            <a:stretch>
              <a:fillRect/>
            </a:stretch>
          </p:blipFill>
          <p:spPr bwMode="auto">
            <a:xfrm>
              <a:off x="5174" y="119"/>
              <a:ext cx="493" cy="362"/>
            </a:xfrm>
            <a:prstGeom prst="rect">
              <a:avLst/>
            </a:prstGeom>
            <a:noFill/>
            <a:ln w="9525">
              <a:noFill/>
              <a:miter lim="800000"/>
              <a:headEnd/>
              <a:tailEnd/>
            </a:ln>
          </p:spPr>
        </p:pic>
      </p:grpSp>
      <p:pic>
        <p:nvPicPr>
          <p:cNvPr id="35846" name="Picture 7" descr="C:\Users\hp\Desktop\TSKEV logo.png"/>
          <p:cNvPicPr>
            <a:picLocks noChangeAspect="1" noChangeArrowheads="1"/>
          </p:cNvPicPr>
          <p:nvPr/>
        </p:nvPicPr>
        <p:blipFill>
          <a:blip r:embed="rId3" cstate="print"/>
          <a:srcRect/>
          <a:stretch>
            <a:fillRect/>
          </a:stretch>
        </p:blipFill>
        <p:spPr bwMode="auto">
          <a:xfrm>
            <a:off x="250825" y="131763"/>
            <a:ext cx="865188" cy="1136650"/>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79388" y="909638"/>
            <a:ext cx="8785225" cy="5688012"/>
          </a:xfrm>
          <a:prstGeom prst="rect">
            <a:avLst/>
          </a:prstGeom>
          <a:noFill/>
          <a:ln w="38100">
            <a:noFill/>
            <a:miter lim="800000"/>
            <a:headEnd/>
            <a:tailEnd/>
          </a:ln>
        </p:spPr>
        <p:txBody>
          <a:bodyPr/>
          <a:lstStyle/>
          <a:p>
            <a:pPr marL="342900" indent="-342900" algn="l" eaLnBrk="1" hangingPunct="1">
              <a:spcBef>
                <a:spcPct val="20000"/>
              </a:spcBef>
            </a:pPr>
            <a:endParaRPr lang="tr-TR" sz="4400">
              <a:latin typeface="Times New Roman" pitchFamily="18" charset="0"/>
            </a:endParaRPr>
          </a:p>
          <a:p>
            <a:pPr marL="342900" indent="-342900" algn="l" eaLnBrk="1" hangingPunct="1">
              <a:spcBef>
                <a:spcPct val="20000"/>
              </a:spcBef>
            </a:pPr>
            <a:endParaRPr lang="tr-TR" sz="4400">
              <a:latin typeface="Times New Roman" pitchFamily="18" charset="0"/>
            </a:endParaRPr>
          </a:p>
        </p:txBody>
      </p:sp>
      <p:sp>
        <p:nvSpPr>
          <p:cNvPr id="36867" name="Rectangle 3"/>
          <p:cNvSpPr>
            <a:spLocks noChangeArrowheads="1"/>
          </p:cNvSpPr>
          <p:nvPr/>
        </p:nvSpPr>
        <p:spPr bwMode="auto">
          <a:xfrm>
            <a:off x="252413" y="2924175"/>
            <a:ext cx="8610600" cy="884238"/>
          </a:xfrm>
          <a:prstGeom prst="rect">
            <a:avLst/>
          </a:prstGeom>
          <a:noFill/>
          <a:ln w="9525">
            <a:noFill/>
            <a:miter lim="800000"/>
            <a:headEnd/>
            <a:tailEnd/>
          </a:ln>
        </p:spPr>
        <p:txBody>
          <a:bodyPr lIns="92075" tIns="46038" rIns="92075" bIns="46038"/>
          <a:lstStyle/>
          <a:p>
            <a:pPr>
              <a:spcBef>
                <a:spcPct val="20000"/>
              </a:spcBef>
              <a:buClr>
                <a:schemeClr val="tx2"/>
              </a:buClr>
              <a:buSzPct val="75000"/>
              <a:buFont typeface="Monotype Sorts"/>
              <a:buNone/>
            </a:pPr>
            <a:endParaRPr lang="en-AU" sz="3500" b="1">
              <a:solidFill>
                <a:schemeClr val="tx1"/>
              </a:solidFill>
              <a:latin typeface="Arial Tur" charset="0"/>
            </a:endParaRPr>
          </a:p>
        </p:txBody>
      </p:sp>
      <p:sp>
        <p:nvSpPr>
          <p:cNvPr id="36868" name="Text Box 5"/>
          <p:cNvSpPr txBox="1">
            <a:spLocks noChangeArrowheads="1"/>
          </p:cNvSpPr>
          <p:nvPr/>
        </p:nvSpPr>
        <p:spPr bwMode="auto">
          <a:xfrm>
            <a:off x="285750" y="1316038"/>
            <a:ext cx="8534400" cy="4948237"/>
          </a:xfrm>
          <a:prstGeom prst="rect">
            <a:avLst/>
          </a:prstGeom>
          <a:noFill/>
          <a:ln w="12700">
            <a:noFill/>
            <a:miter lim="800000"/>
            <a:headEnd type="none" w="sm" len="sm"/>
            <a:tailEnd type="none" w="sm" len="sm"/>
          </a:ln>
        </p:spPr>
        <p:txBody>
          <a:bodyPr>
            <a:spAutoFit/>
          </a:bodyPr>
          <a:lstStyle/>
          <a:p>
            <a:pPr algn="just">
              <a:lnSpc>
                <a:spcPct val="190000"/>
              </a:lnSpc>
            </a:pPr>
            <a:r>
              <a:rPr lang="tr-TR" sz="2400" b="1" dirty="0"/>
              <a:t>TSK Eğitim Vakfı, Türk Silahlı Kuvvetleri mensuplarının; çocuklarının öğrenimleri süresince her türlü desteği sağlamakta; </a:t>
            </a:r>
            <a:r>
              <a:rPr lang="tr-TR" sz="2400" b="1" dirty="0">
                <a:solidFill>
                  <a:srgbClr val="FFFF00"/>
                </a:solidFill>
              </a:rPr>
              <a:t>Atatürkçü Düşünce Sistemini, milli ve evrensel değerleri içtenlikle benimsemiş ve ülkemizin kalkınmasına katkıda bulunacak donanımla yetişmelerini sağlayacak imkanları hazırlama ve mevcutları daha da geliştirme</a:t>
            </a:r>
            <a:r>
              <a:rPr lang="tr-TR" sz="2400" b="1" dirty="0"/>
              <a:t> gayreti içinde çalışmalarına devam etmektedir.</a:t>
            </a:r>
          </a:p>
        </p:txBody>
      </p:sp>
      <p:grpSp>
        <p:nvGrpSpPr>
          <p:cNvPr id="36869" name="Group 10"/>
          <p:cNvGrpSpPr>
            <a:grpSpLocks/>
          </p:cNvGrpSpPr>
          <p:nvPr/>
        </p:nvGrpSpPr>
        <p:grpSpPr bwMode="auto">
          <a:xfrm>
            <a:off x="1187450" y="233363"/>
            <a:ext cx="7808913" cy="725487"/>
            <a:chOff x="748" y="56"/>
            <a:chExt cx="4919" cy="457"/>
          </a:xfrm>
        </p:grpSpPr>
        <p:sp>
          <p:nvSpPr>
            <p:cNvPr id="36871" name="Rectangle 11"/>
            <p:cNvSpPr>
              <a:spLocks noChangeArrowheads="1"/>
            </p:cNvSpPr>
            <p:nvPr/>
          </p:nvSpPr>
          <p:spPr bwMode="auto">
            <a:xfrm>
              <a:off x="748" y="56"/>
              <a:ext cx="4400" cy="457"/>
            </a:xfrm>
            <a:prstGeom prst="rect">
              <a:avLst/>
            </a:prstGeom>
            <a:noFill/>
            <a:ln w="12700">
              <a:noFill/>
              <a:miter lim="800000"/>
              <a:headEnd type="none" w="sm" len="sm"/>
              <a:tailEnd type="none" w="sm" len="sm"/>
            </a:ln>
          </p:spPr>
          <p:txBody>
            <a:bodyPr>
              <a:spAutoFit/>
            </a:bodyPr>
            <a:lstStyle/>
            <a:p>
              <a:pPr defTabSz="566738">
                <a:lnSpc>
                  <a:spcPct val="130000"/>
                </a:lnSpc>
              </a:pPr>
              <a:r>
                <a:rPr lang="tr-TR" sz="3200" b="1">
                  <a:solidFill>
                    <a:srgbClr val="FFFF00"/>
                  </a:solidFill>
                </a:rPr>
                <a:t>Sonuç</a:t>
              </a:r>
            </a:p>
          </p:txBody>
        </p:sp>
        <p:pic>
          <p:nvPicPr>
            <p:cNvPr id="36872" name="Picture 13" descr="TURK BAYRAĞI"/>
            <p:cNvPicPr>
              <a:picLocks noChangeAspect="1" noChangeArrowheads="1" noCrop="1"/>
            </p:cNvPicPr>
            <p:nvPr/>
          </p:nvPicPr>
          <p:blipFill>
            <a:blip r:embed="rId2" cstate="print"/>
            <a:srcRect/>
            <a:stretch>
              <a:fillRect/>
            </a:stretch>
          </p:blipFill>
          <p:spPr bwMode="auto">
            <a:xfrm>
              <a:off x="5174" y="119"/>
              <a:ext cx="493" cy="362"/>
            </a:xfrm>
            <a:prstGeom prst="rect">
              <a:avLst/>
            </a:prstGeom>
            <a:noFill/>
            <a:ln w="9525">
              <a:noFill/>
              <a:miter lim="800000"/>
              <a:headEnd/>
              <a:tailEnd/>
            </a:ln>
          </p:spPr>
        </p:pic>
      </p:grpSp>
      <p:pic>
        <p:nvPicPr>
          <p:cNvPr id="36870" name="Picture 7" descr="C:\Users\hp\Desktop\TSKEV logo.png"/>
          <p:cNvPicPr>
            <a:picLocks noChangeAspect="1" noChangeArrowheads="1"/>
          </p:cNvPicPr>
          <p:nvPr/>
        </p:nvPicPr>
        <p:blipFill>
          <a:blip r:embed="rId3" cstate="print"/>
          <a:srcRect/>
          <a:stretch>
            <a:fillRect/>
          </a:stretch>
        </p:blipFill>
        <p:spPr bwMode="auto">
          <a:xfrm>
            <a:off x="250825" y="131763"/>
            <a:ext cx="865188" cy="113665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79388" y="909638"/>
            <a:ext cx="8785225" cy="5688012"/>
          </a:xfrm>
          <a:prstGeom prst="rect">
            <a:avLst/>
          </a:prstGeom>
          <a:noFill/>
          <a:ln w="38100">
            <a:noFill/>
            <a:miter lim="800000"/>
            <a:headEnd/>
            <a:tailEnd/>
          </a:ln>
        </p:spPr>
        <p:txBody>
          <a:bodyPr/>
          <a:lstStyle/>
          <a:p>
            <a:pPr marL="342900" indent="-342900" algn="l" eaLnBrk="1" hangingPunct="1">
              <a:spcBef>
                <a:spcPct val="20000"/>
              </a:spcBef>
            </a:pPr>
            <a:endParaRPr lang="tr-TR" sz="4400">
              <a:latin typeface="Times New Roman" pitchFamily="18" charset="0"/>
            </a:endParaRPr>
          </a:p>
          <a:p>
            <a:pPr marL="342900" indent="-342900" algn="l" eaLnBrk="1" hangingPunct="1">
              <a:spcBef>
                <a:spcPct val="20000"/>
              </a:spcBef>
            </a:pPr>
            <a:endParaRPr lang="tr-TR" sz="4400">
              <a:latin typeface="Times New Roman" pitchFamily="18" charset="0"/>
            </a:endParaRPr>
          </a:p>
        </p:txBody>
      </p:sp>
      <p:sp>
        <p:nvSpPr>
          <p:cNvPr id="37891" name="Rectangle 3"/>
          <p:cNvSpPr>
            <a:spLocks noChangeArrowheads="1"/>
          </p:cNvSpPr>
          <p:nvPr/>
        </p:nvSpPr>
        <p:spPr bwMode="auto">
          <a:xfrm>
            <a:off x="252413" y="2924175"/>
            <a:ext cx="8610600" cy="884238"/>
          </a:xfrm>
          <a:prstGeom prst="rect">
            <a:avLst/>
          </a:prstGeom>
          <a:noFill/>
          <a:ln w="9525">
            <a:noFill/>
            <a:miter lim="800000"/>
            <a:headEnd/>
            <a:tailEnd/>
          </a:ln>
        </p:spPr>
        <p:txBody>
          <a:bodyPr lIns="92075" tIns="46038" rIns="92075" bIns="46038"/>
          <a:lstStyle/>
          <a:p>
            <a:pPr>
              <a:spcBef>
                <a:spcPct val="20000"/>
              </a:spcBef>
              <a:buClr>
                <a:schemeClr val="tx2"/>
              </a:buClr>
              <a:buSzPct val="75000"/>
              <a:buFont typeface="Monotype Sorts"/>
              <a:buNone/>
            </a:pPr>
            <a:endParaRPr lang="en-AU" sz="3500" b="1">
              <a:solidFill>
                <a:schemeClr val="tx1"/>
              </a:solidFill>
              <a:latin typeface="Arial Tur" charset="0"/>
            </a:endParaRPr>
          </a:p>
        </p:txBody>
      </p:sp>
      <p:sp>
        <p:nvSpPr>
          <p:cNvPr id="37892" name="Text Box 5"/>
          <p:cNvSpPr txBox="1">
            <a:spLocks noChangeArrowheads="1"/>
          </p:cNvSpPr>
          <p:nvPr/>
        </p:nvSpPr>
        <p:spPr bwMode="auto">
          <a:xfrm>
            <a:off x="395288" y="1773238"/>
            <a:ext cx="8424862" cy="1187450"/>
          </a:xfrm>
          <a:prstGeom prst="rect">
            <a:avLst/>
          </a:prstGeom>
          <a:noFill/>
          <a:ln w="12700">
            <a:noFill/>
            <a:miter lim="800000"/>
            <a:headEnd type="none" w="sm" len="sm"/>
            <a:tailEnd type="none" w="sm" len="sm"/>
          </a:ln>
        </p:spPr>
        <p:txBody>
          <a:bodyPr>
            <a:spAutoFit/>
          </a:bodyPr>
          <a:lstStyle/>
          <a:p>
            <a:r>
              <a:rPr lang="tr-TR" sz="2400" b="1"/>
              <a:t>TÜRK SİLAHLI KUVVETLERİ EĞİTİM VAKFI </a:t>
            </a:r>
          </a:p>
          <a:p>
            <a:r>
              <a:rPr lang="tr-TR" sz="2400" b="1"/>
              <a:t>GENEL MÜDÜRLÜĞÜ</a:t>
            </a:r>
          </a:p>
          <a:p>
            <a:pPr algn="just"/>
            <a:endParaRPr lang="tr-TR" sz="2400" b="1"/>
          </a:p>
        </p:txBody>
      </p:sp>
      <p:grpSp>
        <p:nvGrpSpPr>
          <p:cNvPr id="37893" name="Group 7"/>
          <p:cNvGrpSpPr>
            <a:grpSpLocks/>
          </p:cNvGrpSpPr>
          <p:nvPr/>
        </p:nvGrpSpPr>
        <p:grpSpPr bwMode="auto">
          <a:xfrm>
            <a:off x="1187450" y="233363"/>
            <a:ext cx="7808913" cy="1358900"/>
            <a:chOff x="748" y="56"/>
            <a:chExt cx="4919" cy="856"/>
          </a:xfrm>
        </p:grpSpPr>
        <p:sp>
          <p:nvSpPr>
            <p:cNvPr id="37896" name="Rectangle 8"/>
            <p:cNvSpPr>
              <a:spLocks noChangeArrowheads="1"/>
            </p:cNvSpPr>
            <p:nvPr/>
          </p:nvSpPr>
          <p:spPr bwMode="auto">
            <a:xfrm>
              <a:off x="748" y="56"/>
              <a:ext cx="4400" cy="856"/>
            </a:xfrm>
            <a:prstGeom prst="rect">
              <a:avLst/>
            </a:prstGeom>
            <a:noFill/>
            <a:ln w="12700">
              <a:noFill/>
              <a:miter lim="800000"/>
              <a:headEnd type="none" w="sm" len="sm"/>
              <a:tailEnd type="none" w="sm" len="sm"/>
            </a:ln>
          </p:spPr>
          <p:txBody>
            <a:bodyPr>
              <a:spAutoFit/>
            </a:bodyPr>
            <a:lstStyle/>
            <a:p>
              <a:pPr defTabSz="566738">
                <a:lnSpc>
                  <a:spcPct val="130000"/>
                </a:lnSpc>
              </a:pPr>
              <a:r>
                <a:rPr lang="tr-TR" sz="3200" b="1">
                  <a:solidFill>
                    <a:srgbClr val="FFFF00"/>
                  </a:solidFill>
                </a:rPr>
                <a:t>BİZE ULAŞABİLECEĞİNİZ ADRES VE TELEFONLAR</a:t>
              </a:r>
            </a:p>
          </p:txBody>
        </p:sp>
        <p:pic>
          <p:nvPicPr>
            <p:cNvPr id="37897" name="Picture 10" descr="TURK BAYRAĞI"/>
            <p:cNvPicPr>
              <a:picLocks noChangeAspect="1" noChangeArrowheads="1" noCrop="1"/>
            </p:cNvPicPr>
            <p:nvPr/>
          </p:nvPicPr>
          <p:blipFill>
            <a:blip r:embed="rId2" cstate="print"/>
            <a:srcRect/>
            <a:stretch>
              <a:fillRect/>
            </a:stretch>
          </p:blipFill>
          <p:spPr bwMode="auto">
            <a:xfrm>
              <a:off x="5174" y="119"/>
              <a:ext cx="493" cy="362"/>
            </a:xfrm>
            <a:prstGeom prst="rect">
              <a:avLst/>
            </a:prstGeom>
            <a:noFill/>
            <a:ln w="9525">
              <a:noFill/>
              <a:miter lim="800000"/>
              <a:headEnd/>
              <a:tailEnd/>
            </a:ln>
          </p:spPr>
        </p:pic>
      </p:grpSp>
      <p:sp>
        <p:nvSpPr>
          <p:cNvPr id="37894" name="Text Box 5"/>
          <p:cNvSpPr txBox="1">
            <a:spLocks noChangeArrowheads="1"/>
          </p:cNvSpPr>
          <p:nvPr/>
        </p:nvSpPr>
        <p:spPr bwMode="auto">
          <a:xfrm>
            <a:off x="642938" y="2781300"/>
            <a:ext cx="8064500" cy="3786188"/>
          </a:xfrm>
          <a:prstGeom prst="rect">
            <a:avLst/>
          </a:prstGeom>
          <a:noFill/>
          <a:ln w="12700">
            <a:noFill/>
            <a:miter lim="800000"/>
            <a:headEnd type="none" w="sm" len="sm"/>
            <a:tailEnd type="none" w="sm" len="sm"/>
          </a:ln>
        </p:spPr>
        <p:txBody>
          <a:bodyPr>
            <a:spAutoFit/>
          </a:bodyPr>
          <a:lstStyle/>
          <a:p>
            <a:pPr algn="just"/>
            <a:endParaRPr lang="tr-TR" sz="2400" b="1" dirty="0"/>
          </a:p>
          <a:p>
            <a:pPr algn="just"/>
            <a:r>
              <a:rPr lang="tr-TR" sz="2400" b="1" dirty="0"/>
              <a:t>Adres : Gazi Mustafa Kemal Bulvarı No:166    06570 </a:t>
            </a:r>
          </a:p>
          <a:p>
            <a:pPr algn="just"/>
            <a:r>
              <a:rPr lang="tr-TR" sz="2400" b="1" dirty="0"/>
              <a:t>			          	         Tandoğan / ANKARA</a:t>
            </a:r>
          </a:p>
          <a:p>
            <a:pPr algn="just"/>
            <a:endParaRPr lang="tr-TR" sz="2400" b="1" dirty="0"/>
          </a:p>
          <a:p>
            <a:pPr algn="just"/>
            <a:r>
              <a:rPr lang="tr-TR" sz="2400" b="1" dirty="0"/>
              <a:t>Tel:   0 312 231 21 10 	          </a:t>
            </a:r>
            <a:r>
              <a:rPr lang="tr-TR" sz="2400" b="1" dirty="0" err="1"/>
              <a:t>Fax</a:t>
            </a:r>
            <a:r>
              <a:rPr lang="tr-TR" sz="2400" b="1" dirty="0"/>
              <a:t> : 0 312 232 34 86</a:t>
            </a:r>
          </a:p>
          <a:p>
            <a:pPr algn="just"/>
            <a:r>
              <a:rPr lang="tr-TR" sz="2400" b="1" dirty="0"/>
              <a:t>         0 312 231 67 26</a:t>
            </a:r>
          </a:p>
          <a:p>
            <a:pPr algn="just"/>
            <a:endParaRPr lang="tr-TR" sz="2400" b="1" dirty="0"/>
          </a:p>
          <a:p>
            <a:pPr algn="l"/>
            <a:r>
              <a:rPr lang="tr-TR" sz="2400" b="1" dirty="0"/>
              <a:t>www.tskev.org.tr			vakif@tskev.org.tr      		</a:t>
            </a:r>
          </a:p>
          <a:p>
            <a:pPr algn="just"/>
            <a:endParaRPr lang="tr-TR" sz="2400" b="1" dirty="0"/>
          </a:p>
        </p:txBody>
      </p:sp>
      <p:pic>
        <p:nvPicPr>
          <p:cNvPr id="37895" name="Picture 7" descr="C:\Users\hp\Desktop\TSKEV logo.png"/>
          <p:cNvPicPr>
            <a:picLocks noChangeAspect="1" noChangeArrowheads="1"/>
          </p:cNvPicPr>
          <p:nvPr/>
        </p:nvPicPr>
        <p:blipFill>
          <a:blip r:embed="rId3" cstate="print"/>
          <a:srcRect/>
          <a:stretch>
            <a:fillRect/>
          </a:stretch>
        </p:blipFill>
        <p:spPr bwMode="auto">
          <a:xfrm>
            <a:off x="250825" y="131763"/>
            <a:ext cx="865188" cy="1136650"/>
          </a:xfrm>
          <a:prstGeom prst="rect">
            <a:avLst/>
          </a:prstGeom>
          <a:noFill/>
          <a:ln w="9525">
            <a:noFill/>
            <a:miter lim="800000"/>
            <a:headEnd/>
            <a:tailEnd/>
          </a:ln>
        </p:spPr>
      </p:pic>
      <p:sp>
        <p:nvSpPr>
          <p:cNvPr id="10" name="4 Dikdörtgen"/>
          <p:cNvSpPr>
            <a:spLocks noChangeArrowheads="1"/>
          </p:cNvSpPr>
          <p:nvPr/>
        </p:nvSpPr>
        <p:spPr bwMode="auto">
          <a:xfrm>
            <a:off x="5653732" y="6093296"/>
            <a:ext cx="2806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tr-TR" altLang="tr-TR" sz="1600" b="1"/>
              <a:t>İnstagram : </a:t>
            </a:r>
            <a:r>
              <a:rPr lang="tr-TR" altLang="tr-TR" sz="1600" b="1">
                <a:solidFill>
                  <a:srgbClr val="FFCB25"/>
                </a:solidFill>
              </a:rPr>
              <a:t>tskegitimvakfi  </a:t>
            </a:r>
            <a:endParaRPr lang="tr-TR" altLang="tr-TR" sz="1600">
              <a:solidFill>
                <a:srgbClr val="FFCB25"/>
              </a:solidFill>
            </a:endParaRPr>
          </a:p>
        </p:txBody>
      </p:sp>
      <p:pic>
        <p:nvPicPr>
          <p:cNvPr id="11"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l="47249" t="48991" r="46960" b="41200"/>
          <a:stretch>
            <a:fillRect/>
          </a:stretch>
        </p:blipFill>
        <p:spPr bwMode="auto">
          <a:xfrm>
            <a:off x="5507682" y="612663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 name="4 Dikdörtgen"/>
          <p:cNvSpPr>
            <a:spLocks noChangeArrowheads="1"/>
          </p:cNvSpPr>
          <p:nvPr/>
        </p:nvSpPr>
        <p:spPr bwMode="auto">
          <a:xfrm>
            <a:off x="541982" y="6093296"/>
            <a:ext cx="4679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ltLang="tr-TR" sz="1600" b="1"/>
              <a:t>Facebook : </a:t>
            </a:r>
            <a:r>
              <a:rPr lang="tr-TR" altLang="tr-TR" sz="1600" b="1">
                <a:solidFill>
                  <a:srgbClr val="FFCB25"/>
                </a:solidFill>
              </a:rPr>
              <a:t>Türk Silahlı Kuvvetleri Eğitim Vakfı  </a:t>
            </a:r>
            <a:endParaRPr lang="tr-TR" altLang="tr-TR" sz="1600">
              <a:solidFill>
                <a:srgbClr val="FFCB25"/>
              </a:solidFill>
            </a:endParaRPr>
          </a:p>
        </p:txBody>
      </p:sp>
      <p:pic>
        <p:nvPicPr>
          <p:cNvPr id="13"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l="16275" t="31081" r="51701" b="17680"/>
          <a:stretch>
            <a:fillRect/>
          </a:stretch>
        </p:blipFill>
        <p:spPr bwMode="auto">
          <a:xfrm>
            <a:off x="395932" y="6144096"/>
            <a:ext cx="217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med">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79388" y="909638"/>
            <a:ext cx="8785225" cy="5688012"/>
          </a:xfrm>
          <a:prstGeom prst="rect">
            <a:avLst/>
          </a:prstGeom>
          <a:noFill/>
          <a:ln w="38100">
            <a:noFill/>
            <a:miter lim="800000"/>
            <a:headEnd/>
            <a:tailEnd/>
          </a:ln>
        </p:spPr>
        <p:txBody>
          <a:bodyPr/>
          <a:lstStyle/>
          <a:p>
            <a:pPr marL="342900" indent="-342900" algn="l" eaLnBrk="1" hangingPunct="1">
              <a:spcBef>
                <a:spcPct val="20000"/>
              </a:spcBef>
            </a:pPr>
            <a:endParaRPr lang="tr-TR" sz="4400">
              <a:latin typeface="Times New Roman" pitchFamily="18" charset="0"/>
            </a:endParaRPr>
          </a:p>
          <a:p>
            <a:pPr marL="342900" indent="-342900" algn="l" eaLnBrk="1" hangingPunct="1">
              <a:spcBef>
                <a:spcPct val="20000"/>
              </a:spcBef>
            </a:pPr>
            <a:endParaRPr lang="tr-TR" sz="4400">
              <a:latin typeface="Times New Roman" pitchFamily="18" charset="0"/>
            </a:endParaRPr>
          </a:p>
        </p:txBody>
      </p:sp>
      <p:sp>
        <p:nvSpPr>
          <p:cNvPr id="38915" name="Rectangle 3"/>
          <p:cNvSpPr>
            <a:spLocks noChangeArrowheads="1"/>
          </p:cNvSpPr>
          <p:nvPr/>
        </p:nvSpPr>
        <p:spPr bwMode="auto">
          <a:xfrm>
            <a:off x="252413" y="2924175"/>
            <a:ext cx="8610600" cy="884238"/>
          </a:xfrm>
          <a:prstGeom prst="rect">
            <a:avLst/>
          </a:prstGeom>
          <a:noFill/>
          <a:ln w="9525">
            <a:noFill/>
            <a:miter lim="800000"/>
            <a:headEnd/>
            <a:tailEnd/>
          </a:ln>
        </p:spPr>
        <p:txBody>
          <a:bodyPr lIns="92075" tIns="46038" rIns="92075" bIns="46038"/>
          <a:lstStyle/>
          <a:p>
            <a:pPr>
              <a:spcBef>
                <a:spcPct val="20000"/>
              </a:spcBef>
              <a:buClr>
                <a:schemeClr val="tx2"/>
              </a:buClr>
              <a:buSzPct val="75000"/>
              <a:buFont typeface="Monotype Sorts"/>
              <a:buNone/>
            </a:pPr>
            <a:endParaRPr lang="en-AU" sz="3500" b="1">
              <a:solidFill>
                <a:schemeClr val="tx1"/>
              </a:solidFill>
              <a:latin typeface="Arial Tur" charset="0"/>
            </a:endParaRPr>
          </a:p>
        </p:txBody>
      </p:sp>
      <p:sp>
        <p:nvSpPr>
          <p:cNvPr id="37892" name="Text Box 5"/>
          <p:cNvSpPr txBox="1">
            <a:spLocks noChangeArrowheads="1"/>
          </p:cNvSpPr>
          <p:nvPr/>
        </p:nvSpPr>
        <p:spPr bwMode="auto">
          <a:xfrm>
            <a:off x="468313" y="3589338"/>
            <a:ext cx="8424862" cy="22161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50000" t="50000" r="50000" b="50000"/>
            </a:path>
            <a:tileRect/>
          </a:gradFill>
          <a:ln>
            <a:noFill/>
          </a:ln>
        </p:spPr>
        <p:txBody>
          <a:bodyPr>
            <a:spAutoFit/>
          </a:bodyPr>
          <a:lstStyle>
            <a:lvl1pPr>
              <a:defRPr sz="1200">
                <a:solidFill>
                  <a:schemeClr val="bg1"/>
                </a:solidFill>
                <a:latin typeface="Arial" pitchFamily="34" charset="0"/>
              </a:defRPr>
            </a:lvl1pPr>
            <a:lvl2pPr marL="742950" indent="-285750">
              <a:defRPr sz="1200">
                <a:solidFill>
                  <a:schemeClr val="bg1"/>
                </a:solidFill>
                <a:latin typeface="Arial" pitchFamily="34" charset="0"/>
              </a:defRPr>
            </a:lvl2pPr>
            <a:lvl3pPr marL="1143000" indent="-228600">
              <a:defRPr sz="1200">
                <a:solidFill>
                  <a:schemeClr val="bg1"/>
                </a:solidFill>
                <a:latin typeface="Arial" pitchFamily="34" charset="0"/>
              </a:defRPr>
            </a:lvl3pPr>
            <a:lvl4pPr marL="1600200" indent="-228600">
              <a:defRPr sz="1200">
                <a:solidFill>
                  <a:schemeClr val="bg1"/>
                </a:solidFill>
                <a:latin typeface="Arial" pitchFamily="34" charset="0"/>
              </a:defRPr>
            </a:lvl4pPr>
            <a:lvl5pPr marL="2057400" indent="-228600">
              <a:defRPr sz="1200">
                <a:solidFill>
                  <a:schemeClr val="bg1"/>
                </a:solidFill>
                <a:latin typeface="Arial" pitchFamily="34" charset="0"/>
              </a:defRPr>
            </a:lvl5pPr>
            <a:lvl6pPr marL="2514600" indent="-228600" algn="ctr" eaLnBrk="0" fontAlgn="base" hangingPunct="0">
              <a:spcBef>
                <a:spcPct val="0"/>
              </a:spcBef>
              <a:spcAft>
                <a:spcPct val="0"/>
              </a:spcAft>
              <a:defRPr sz="1200">
                <a:solidFill>
                  <a:schemeClr val="bg1"/>
                </a:solidFill>
                <a:latin typeface="Arial" pitchFamily="34" charset="0"/>
              </a:defRPr>
            </a:lvl6pPr>
            <a:lvl7pPr marL="2971800" indent="-228600" algn="ctr" eaLnBrk="0" fontAlgn="base" hangingPunct="0">
              <a:spcBef>
                <a:spcPct val="0"/>
              </a:spcBef>
              <a:spcAft>
                <a:spcPct val="0"/>
              </a:spcAft>
              <a:defRPr sz="1200">
                <a:solidFill>
                  <a:schemeClr val="bg1"/>
                </a:solidFill>
                <a:latin typeface="Arial" pitchFamily="34" charset="0"/>
              </a:defRPr>
            </a:lvl7pPr>
            <a:lvl8pPr marL="3429000" indent="-228600" algn="ctr" eaLnBrk="0" fontAlgn="base" hangingPunct="0">
              <a:spcBef>
                <a:spcPct val="0"/>
              </a:spcBef>
              <a:spcAft>
                <a:spcPct val="0"/>
              </a:spcAft>
              <a:defRPr sz="1200">
                <a:solidFill>
                  <a:schemeClr val="bg1"/>
                </a:solidFill>
                <a:latin typeface="Arial" pitchFamily="34" charset="0"/>
              </a:defRPr>
            </a:lvl8pPr>
            <a:lvl9pPr marL="3886200" indent="-228600" algn="ctr" eaLnBrk="0" fontAlgn="base" hangingPunct="0">
              <a:spcBef>
                <a:spcPct val="0"/>
              </a:spcBef>
              <a:spcAft>
                <a:spcPct val="0"/>
              </a:spcAft>
              <a:defRPr sz="1200">
                <a:solidFill>
                  <a:schemeClr val="bg1"/>
                </a:solidFill>
                <a:latin typeface="Arial" pitchFamily="34" charset="0"/>
              </a:defRPr>
            </a:lvl9pPr>
          </a:lstStyle>
          <a:p>
            <a:pPr>
              <a:lnSpc>
                <a:spcPct val="200000"/>
              </a:lnSpc>
              <a:defRPr/>
            </a:pPr>
            <a:r>
              <a:rPr lang="tr-TR" sz="2400" b="1" dirty="0" smtClean="0">
                <a:solidFill>
                  <a:schemeClr val="tx1"/>
                </a:solidFill>
                <a:latin typeface="Lucida Calligraphy" pitchFamily="66" charset="0"/>
              </a:rPr>
              <a:t>Eğitimdir ki, bir milleti ya özgür, bağımsız, şanlı, yüksek bir topluluk halinde yaşatır; ya da esaret ve sefalete terk eder.</a:t>
            </a:r>
          </a:p>
        </p:txBody>
      </p:sp>
      <p:grpSp>
        <p:nvGrpSpPr>
          <p:cNvPr id="38917" name="Group 7"/>
          <p:cNvGrpSpPr>
            <a:grpSpLocks/>
          </p:cNvGrpSpPr>
          <p:nvPr/>
        </p:nvGrpSpPr>
        <p:grpSpPr bwMode="auto">
          <a:xfrm>
            <a:off x="1187450" y="233363"/>
            <a:ext cx="7808913" cy="674687"/>
            <a:chOff x="748" y="56"/>
            <a:chExt cx="4919" cy="425"/>
          </a:xfrm>
        </p:grpSpPr>
        <p:sp>
          <p:nvSpPr>
            <p:cNvPr id="38920" name="Rectangle 8"/>
            <p:cNvSpPr>
              <a:spLocks noChangeArrowheads="1"/>
            </p:cNvSpPr>
            <p:nvPr/>
          </p:nvSpPr>
          <p:spPr bwMode="auto">
            <a:xfrm>
              <a:off x="748" y="56"/>
              <a:ext cx="4400" cy="419"/>
            </a:xfrm>
            <a:prstGeom prst="rect">
              <a:avLst/>
            </a:prstGeom>
            <a:noFill/>
            <a:ln w="12700">
              <a:noFill/>
              <a:miter lim="800000"/>
              <a:headEnd type="none" w="sm" len="sm"/>
              <a:tailEnd type="none" w="sm" len="sm"/>
            </a:ln>
          </p:spPr>
          <p:txBody>
            <a:bodyPr>
              <a:spAutoFit/>
            </a:bodyPr>
            <a:lstStyle/>
            <a:p>
              <a:pPr defTabSz="566738">
                <a:lnSpc>
                  <a:spcPct val="130000"/>
                </a:lnSpc>
              </a:pPr>
              <a:endParaRPr lang="tr-TR" sz="3200" b="1">
                <a:solidFill>
                  <a:srgbClr val="FFFF00"/>
                </a:solidFill>
              </a:endParaRPr>
            </a:p>
          </p:txBody>
        </p:sp>
        <p:pic>
          <p:nvPicPr>
            <p:cNvPr id="38921" name="Picture 10" descr="TURK BAYRAĞI"/>
            <p:cNvPicPr>
              <a:picLocks noChangeAspect="1" noChangeArrowheads="1" noCrop="1"/>
            </p:cNvPicPr>
            <p:nvPr/>
          </p:nvPicPr>
          <p:blipFill>
            <a:blip r:embed="rId2" cstate="print"/>
            <a:srcRect/>
            <a:stretch>
              <a:fillRect/>
            </a:stretch>
          </p:blipFill>
          <p:spPr bwMode="auto">
            <a:xfrm>
              <a:off x="5174" y="119"/>
              <a:ext cx="493" cy="362"/>
            </a:xfrm>
            <a:prstGeom prst="rect">
              <a:avLst/>
            </a:prstGeom>
            <a:noFill/>
            <a:ln w="9525">
              <a:noFill/>
              <a:miter lim="800000"/>
              <a:headEnd/>
              <a:tailEnd/>
            </a:ln>
          </p:spPr>
        </p:pic>
      </p:grpSp>
      <p:pic>
        <p:nvPicPr>
          <p:cNvPr id="38918" name="Picture 7" descr="C:\Users\hp\Desktop\TSKEV logo.png"/>
          <p:cNvPicPr>
            <a:picLocks noChangeAspect="1" noChangeArrowheads="1"/>
          </p:cNvPicPr>
          <p:nvPr/>
        </p:nvPicPr>
        <p:blipFill>
          <a:blip r:embed="rId3" cstate="print"/>
          <a:srcRect/>
          <a:stretch>
            <a:fillRect/>
          </a:stretch>
        </p:blipFill>
        <p:spPr bwMode="auto">
          <a:xfrm>
            <a:off x="250825" y="131763"/>
            <a:ext cx="865188" cy="1136650"/>
          </a:xfrm>
          <a:prstGeom prst="rect">
            <a:avLst/>
          </a:prstGeom>
          <a:noFill/>
          <a:ln w="9525">
            <a:noFill/>
            <a:miter lim="800000"/>
            <a:headEnd/>
            <a:tailEnd/>
          </a:ln>
        </p:spPr>
      </p:pic>
      <p:pic>
        <p:nvPicPr>
          <p:cNvPr id="38919" name="Resim 4"/>
          <p:cNvPicPr>
            <a:picLocks noChangeAspect="1"/>
          </p:cNvPicPr>
          <p:nvPr/>
        </p:nvPicPr>
        <p:blipFill>
          <a:blip r:embed="rId4" cstate="print"/>
          <a:srcRect/>
          <a:stretch>
            <a:fillRect/>
          </a:stretch>
        </p:blipFill>
        <p:spPr bwMode="auto">
          <a:xfrm>
            <a:off x="3624263" y="1152525"/>
            <a:ext cx="1866900" cy="2447925"/>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395288" y="0"/>
            <a:ext cx="8280400" cy="1962150"/>
          </a:xfrm>
          <a:prstGeom prst="rect">
            <a:avLst/>
          </a:prstGeom>
          <a:noFill/>
          <a:ln w="12700">
            <a:noFill/>
            <a:miter lim="800000"/>
            <a:headEnd type="none" w="sm" len="sm"/>
            <a:tailEnd type="none" w="sm" len="sm"/>
          </a:ln>
        </p:spPr>
        <p:txBody>
          <a:bodyPr>
            <a:spAutoFit/>
          </a:bodyPr>
          <a:lstStyle/>
          <a:p>
            <a:pPr>
              <a:lnSpc>
                <a:spcPct val="90000"/>
              </a:lnSpc>
              <a:spcBef>
                <a:spcPct val="50000"/>
              </a:spcBef>
              <a:defRPr/>
            </a:pPr>
            <a:r>
              <a:rPr lang="tr-TR" sz="4500" b="1" dirty="0">
                <a:latin typeface="+mn-lt"/>
              </a:rPr>
              <a:t>T</a:t>
            </a:r>
            <a:r>
              <a:rPr lang="tr-TR" sz="3200" b="1" dirty="0">
                <a:latin typeface="+mn-lt"/>
              </a:rPr>
              <a:t>ÜRK </a:t>
            </a:r>
            <a:r>
              <a:rPr lang="tr-TR" sz="4500" b="1" dirty="0">
                <a:latin typeface="+mn-lt"/>
              </a:rPr>
              <a:t>S</a:t>
            </a:r>
            <a:r>
              <a:rPr lang="tr-TR" sz="3200" b="1" dirty="0">
                <a:latin typeface="+mn-lt"/>
              </a:rPr>
              <a:t>İLAHLI </a:t>
            </a:r>
            <a:r>
              <a:rPr lang="tr-TR" sz="4500" b="1" dirty="0">
                <a:latin typeface="+mn-lt"/>
              </a:rPr>
              <a:t>K</a:t>
            </a:r>
            <a:r>
              <a:rPr lang="tr-TR" sz="3200" b="1" dirty="0">
                <a:latin typeface="+mn-lt"/>
              </a:rPr>
              <a:t>UVVETLERİ            </a:t>
            </a:r>
            <a:r>
              <a:rPr lang="tr-TR" sz="4500" b="1" dirty="0">
                <a:latin typeface="+mn-lt"/>
              </a:rPr>
              <a:t>E</a:t>
            </a:r>
            <a:r>
              <a:rPr lang="tr-TR" sz="3200" b="1" dirty="0">
                <a:latin typeface="+mn-lt"/>
              </a:rPr>
              <a:t>ĞİTİM </a:t>
            </a:r>
            <a:r>
              <a:rPr lang="tr-TR" sz="4500" b="1" dirty="0">
                <a:latin typeface="+mn-lt"/>
              </a:rPr>
              <a:t>V</a:t>
            </a:r>
            <a:r>
              <a:rPr lang="tr-TR" sz="3200" b="1" dirty="0">
                <a:latin typeface="+mn-lt"/>
              </a:rPr>
              <a:t>AKFI</a:t>
            </a:r>
            <a:r>
              <a:rPr lang="tr-TR" sz="4000" b="1" dirty="0">
                <a:latin typeface="+mn-lt"/>
              </a:rPr>
              <a:t>                            </a:t>
            </a:r>
            <a:r>
              <a:rPr lang="tr-TR" sz="4500" b="1" dirty="0">
                <a:latin typeface="+mn-lt"/>
              </a:rPr>
              <a:t>G</a:t>
            </a:r>
            <a:r>
              <a:rPr lang="tr-TR" sz="3200" b="1" dirty="0">
                <a:latin typeface="+mn-lt"/>
              </a:rPr>
              <a:t>ENEL </a:t>
            </a:r>
            <a:r>
              <a:rPr lang="tr-TR" sz="4500" b="1" dirty="0">
                <a:latin typeface="+mn-lt"/>
              </a:rPr>
              <a:t>M</a:t>
            </a:r>
            <a:r>
              <a:rPr lang="tr-TR" sz="3200" b="1" dirty="0">
                <a:latin typeface="+mn-lt"/>
              </a:rPr>
              <a:t>ÜDÜRLÜĞÜ</a:t>
            </a:r>
            <a:r>
              <a:rPr lang="tr-TR" sz="3200" b="1" u="sng" dirty="0">
                <a:latin typeface="+mn-lt"/>
              </a:rPr>
              <a:t> </a:t>
            </a:r>
          </a:p>
        </p:txBody>
      </p:sp>
      <p:pic>
        <p:nvPicPr>
          <p:cNvPr id="39939" name="Picture 7" descr="C:\Users\hp\Desktop\TSKEV logo.png"/>
          <p:cNvPicPr>
            <a:picLocks noChangeAspect="1" noChangeArrowheads="1"/>
          </p:cNvPicPr>
          <p:nvPr/>
        </p:nvPicPr>
        <p:blipFill>
          <a:blip r:embed="rId3" cstate="print"/>
          <a:srcRect/>
          <a:stretch>
            <a:fillRect/>
          </a:stretch>
        </p:blipFill>
        <p:spPr bwMode="auto">
          <a:xfrm>
            <a:off x="2979738" y="2143125"/>
            <a:ext cx="3224212" cy="4240213"/>
          </a:xfrm>
          <a:prstGeom prst="rect">
            <a:avLst/>
          </a:prstGeom>
          <a:noFill/>
          <a:ln w="9525">
            <a:noFill/>
            <a:miter lim="800000"/>
            <a:headEnd/>
            <a:tailEnd/>
          </a:ln>
        </p:spPr>
      </p:pic>
    </p:spTree>
  </p:cSld>
  <p:clrMapOvr>
    <a:masterClrMapping/>
  </p:clrMapOvr>
  <p:transition spd="med">
    <p:cover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22" name="Rectangle 2"/>
          <p:cNvSpPr>
            <a:spLocks noChangeArrowheads="1"/>
          </p:cNvSpPr>
          <p:nvPr/>
        </p:nvSpPr>
        <p:spPr bwMode="auto">
          <a:xfrm>
            <a:off x="179388" y="909638"/>
            <a:ext cx="8785225" cy="5688012"/>
          </a:xfrm>
          <a:prstGeom prst="rect">
            <a:avLst/>
          </a:prstGeom>
          <a:noFill/>
          <a:ln w="38100">
            <a:noFill/>
            <a:miter lim="800000"/>
            <a:headEnd/>
            <a:tailEnd/>
          </a:ln>
          <a:effectLst/>
        </p:spPr>
        <p:txBody>
          <a:bodyPr/>
          <a:lstStyle/>
          <a:p>
            <a:pPr marL="342900" indent="-342900">
              <a:spcBef>
                <a:spcPct val="20000"/>
              </a:spcBef>
              <a:buClr>
                <a:schemeClr val="hlink"/>
              </a:buClr>
              <a:buSzPct val="80000"/>
              <a:buFont typeface="Wingdings" pitchFamily="2" charset="2"/>
              <a:buNone/>
              <a:defRPr/>
            </a:pPr>
            <a:endParaRPr lang="tr-TR" sz="4400">
              <a:effectLst>
                <a:outerShdw blurRad="38100" dist="38100" dir="2700000" algn="tl">
                  <a:srgbClr val="000000"/>
                </a:outerShdw>
              </a:effectLst>
              <a:latin typeface="Arial" charset="0"/>
            </a:endParaRPr>
          </a:p>
          <a:p>
            <a:pPr marL="342900" indent="-342900">
              <a:spcBef>
                <a:spcPct val="20000"/>
              </a:spcBef>
              <a:buClr>
                <a:schemeClr val="hlink"/>
              </a:buClr>
              <a:buSzPct val="80000"/>
              <a:buFont typeface="Wingdings" pitchFamily="2" charset="2"/>
              <a:buNone/>
              <a:defRPr/>
            </a:pPr>
            <a:endParaRPr lang="tr-TR" sz="4400">
              <a:effectLst>
                <a:outerShdw blurRad="38100" dist="38100" dir="2700000" algn="tl">
                  <a:srgbClr val="000000"/>
                </a:outerShdw>
              </a:effectLst>
              <a:latin typeface="Arial" charset="0"/>
            </a:endParaRPr>
          </a:p>
        </p:txBody>
      </p:sp>
      <p:sp>
        <p:nvSpPr>
          <p:cNvPr id="6147" name="Text Box 3"/>
          <p:cNvSpPr txBox="1">
            <a:spLocks noChangeArrowheads="1"/>
          </p:cNvSpPr>
          <p:nvPr/>
        </p:nvSpPr>
        <p:spPr bwMode="auto">
          <a:xfrm>
            <a:off x="395288" y="1460500"/>
            <a:ext cx="8424862" cy="1532727"/>
          </a:xfrm>
          <a:prstGeom prst="rect">
            <a:avLst/>
          </a:prstGeom>
          <a:noFill/>
          <a:ln w="9525">
            <a:noFill/>
            <a:miter lim="800000"/>
            <a:headEnd/>
            <a:tailEnd/>
          </a:ln>
        </p:spPr>
        <p:txBody>
          <a:bodyPr>
            <a:spAutoFit/>
          </a:bodyPr>
          <a:lstStyle/>
          <a:p>
            <a:pPr algn="just">
              <a:lnSpc>
                <a:spcPct val="130000"/>
              </a:lnSpc>
            </a:pPr>
            <a:r>
              <a:rPr lang="tr-TR" sz="2400" b="1" dirty="0"/>
              <a:t>     Türk Silahlı Kuvvetleri Eğitim Vakfı </a:t>
            </a:r>
            <a:r>
              <a:rPr lang="tr-TR" sz="2400" b="1" dirty="0" smtClean="0"/>
              <a:t>31 Ocak 2019 tarihinde Cumhurbaşkanlığı Kararı ile </a:t>
            </a:r>
            <a:r>
              <a:rPr lang="tr-TR" sz="2400" b="1" dirty="0" smtClean="0">
                <a:solidFill>
                  <a:srgbClr val="FFFF00"/>
                </a:solidFill>
              </a:rPr>
              <a:t>Vergi Muafiyetine </a:t>
            </a:r>
            <a:r>
              <a:rPr lang="tr-TR" sz="2400" b="1" dirty="0" smtClean="0"/>
              <a:t>hak kazanmıştır.</a:t>
            </a:r>
            <a:endParaRPr lang="tr-TR" sz="2400" b="1" dirty="0"/>
          </a:p>
        </p:txBody>
      </p:sp>
      <p:sp>
        <p:nvSpPr>
          <p:cNvPr id="6148" name="Rectangle 4"/>
          <p:cNvSpPr>
            <a:spLocks noChangeArrowheads="1"/>
          </p:cNvSpPr>
          <p:nvPr/>
        </p:nvSpPr>
        <p:spPr bwMode="auto">
          <a:xfrm>
            <a:off x="250825" y="188913"/>
            <a:ext cx="8610600" cy="544512"/>
          </a:xfrm>
          <a:prstGeom prst="rect">
            <a:avLst/>
          </a:prstGeom>
          <a:noFill/>
          <a:ln w="9525">
            <a:noFill/>
            <a:miter lim="800000"/>
            <a:headEnd/>
            <a:tailEnd/>
          </a:ln>
        </p:spPr>
        <p:txBody>
          <a:bodyPr lIns="92075" tIns="46038" rIns="92075" bIns="46038"/>
          <a:lstStyle/>
          <a:p>
            <a:pPr>
              <a:spcBef>
                <a:spcPct val="20000"/>
              </a:spcBef>
              <a:buClr>
                <a:schemeClr val="tx2"/>
              </a:buClr>
              <a:buSzPct val="75000"/>
              <a:buFont typeface="Monotype Sorts"/>
              <a:buNone/>
            </a:pPr>
            <a:endParaRPr lang="en-AU" sz="2800" b="1">
              <a:latin typeface="Arial Tur" charset="0"/>
            </a:endParaRPr>
          </a:p>
        </p:txBody>
      </p:sp>
      <p:grpSp>
        <p:nvGrpSpPr>
          <p:cNvPr id="6150" name="Group 11"/>
          <p:cNvGrpSpPr>
            <a:grpSpLocks/>
          </p:cNvGrpSpPr>
          <p:nvPr/>
        </p:nvGrpSpPr>
        <p:grpSpPr bwMode="auto">
          <a:xfrm>
            <a:off x="1236663" y="44450"/>
            <a:ext cx="7620000" cy="817563"/>
            <a:chOff x="680" y="28"/>
            <a:chExt cx="4899" cy="499"/>
          </a:xfrm>
        </p:grpSpPr>
        <p:sp>
          <p:nvSpPr>
            <p:cNvPr id="6153" name="Rectangle 10"/>
            <p:cNvSpPr>
              <a:spLocks noChangeArrowheads="1"/>
            </p:cNvSpPr>
            <p:nvPr/>
          </p:nvSpPr>
          <p:spPr bwMode="auto">
            <a:xfrm>
              <a:off x="680" y="28"/>
              <a:ext cx="4218" cy="267"/>
            </a:xfrm>
            <a:prstGeom prst="rect">
              <a:avLst/>
            </a:prstGeom>
            <a:noFill/>
            <a:ln w="12700">
              <a:noFill/>
              <a:miter lim="800000"/>
              <a:headEnd type="none" w="sm" len="sm"/>
              <a:tailEnd type="none" w="sm" len="sm"/>
            </a:ln>
          </p:spPr>
          <p:txBody>
            <a:bodyPr>
              <a:spAutoFit/>
            </a:bodyPr>
            <a:lstStyle/>
            <a:p>
              <a:pPr defTabSz="566738">
                <a:lnSpc>
                  <a:spcPct val="80000"/>
                </a:lnSpc>
              </a:pPr>
              <a:endParaRPr lang="tr-TR" sz="2800" b="1">
                <a:solidFill>
                  <a:srgbClr val="FFFF00"/>
                </a:solidFill>
              </a:endParaRPr>
            </a:p>
          </p:txBody>
        </p:sp>
        <p:pic>
          <p:nvPicPr>
            <p:cNvPr id="6154" name="Picture 12" descr="TURK BAYRAĞI"/>
            <p:cNvPicPr>
              <a:picLocks noChangeAspect="1" noChangeArrowheads="1" noCrop="1"/>
            </p:cNvPicPr>
            <p:nvPr/>
          </p:nvPicPr>
          <p:blipFill>
            <a:blip r:embed="rId2" cstate="print"/>
            <a:srcRect/>
            <a:stretch>
              <a:fillRect/>
            </a:stretch>
          </p:blipFill>
          <p:spPr bwMode="auto">
            <a:xfrm>
              <a:off x="5106" y="165"/>
              <a:ext cx="473" cy="362"/>
            </a:xfrm>
            <a:prstGeom prst="rect">
              <a:avLst/>
            </a:prstGeom>
            <a:noFill/>
            <a:ln w="9525">
              <a:noFill/>
              <a:miter lim="800000"/>
              <a:headEnd/>
              <a:tailEnd/>
            </a:ln>
          </p:spPr>
        </p:pic>
      </p:grpSp>
      <p:sp>
        <p:nvSpPr>
          <p:cNvPr id="6151" name="10 Dikdörtgen"/>
          <p:cNvSpPr>
            <a:spLocks noChangeArrowheads="1"/>
          </p:cNvSpPr>
          <p:nvPr/>
        </p:nvSpPr>
        <p:spPr bwMode="auto">
          <a:xfrm>
            <a:off x="3492500" y="44450"/>
            <a:ext cx="1965325" cy="579438"/>
          </a:xfrm>
          <a:prstGeom prst="rect">
            <a:avLst/>
          </a:prstGeom>
          <a:noFill/>
          <a:ln w="9525">
            <a:noFill/>
            <a:miter lim="800000"/>
            <a:headEnd/>
            <a:tailEnd/>
          </a:ln>
        </p:spPr>
        <p:txBody>
          <a:bodyPr wrap="none">
            <a:spAutoFit/>
          </a:bodyPr>
          <a:lstStyle/>
          <a:p>
            <a:pPr>
              <a:spcBef>
                <a:spcPct val="20000"/>
              </a:spcBef>
              <a:buClr>
                <a:schemeClr val="tx2"/>
              </a:buClr>
              <a:buSzPct val="75000"/>
            </a:pPr>
            <a:r>
              <a:rPr lang="tr-TR" sz="3200" b="1">
                <a:solidFill>
                  <a:srgbClr val="FFFF00"/>
                </a:solidFill>
                <a:latin typeface="Arial Tur" charset="0"/>
              </a:rPr>
              <a:t>Tarihçesi</a:t>
            </a:r>
            <a:endParaRPr lang="en-AU" sz="3200" b="1">
              <a:solidFill>
                <a:srgbClr val="FFFF00"/>
              </a:solidFill>
              <a:latin typeface="Arial Tur" charset="0"/>
            </a:endParaRPr>
          </a:p>
        </p:txBody>
      </p:sp>
      <p:pic>
        <p:nvPicPr>
          <p:cNvPr id="6152" name="Picture 7" descr="C:\Users\hp\Desktop\TSKEV logo.png"/>
          <p:cNvPicPr>
            <a:picLocks noChangeAspect="1" noChangeArrowheads="1"/>
          </p:cNvPicPr>
          <p:nvPr/>
        </p:nvPicPr>
        <p:blipFill>
          <a:blip r:embed="rId3" cstate="print"/>
          <a:srcRect/>
          <a:stretch>
            <a:fillRect/>
          </a:stretch>
        </p:blipFill>
        <p:spPr bwMode="auto">
          <a:xfrm>
            <a:off x="34925" y="44450"/>
            <a:ext cx="865188" cy="1136650"/>
          </a:xfrm>
          <a:prstGeom prst="rect">
            <a:avLst/>
          </a:prstGeom>
          <a:noFill/>
          <a:ln w="9525">
            <a:noFill/>
            <a:miter lim="800000"/>
            <a:headEnd/>
            <a:tailEnd/>
          </a:ln>
        </p:spPr>
      </p:pic>
      <p:pic>
        <p:nvPicPr>
          <p:cNvPr id="11"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411" b="20380"/>
          <a:stretch/>
        </p:blipFill>
        <p:spPr bwMode="auto">
          <a:xfrm>
            <a:off x="1709065" y="3022112"/>
            <a:ext cx="5832000" cy="3390212"/>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49333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50825" y="44450"/>
            <a:ext cx="8610600" cy="719138"/>
          </a:xfrm>
          <a:prstGeom prst="rect">
            <a:avLst/>
          </a:prstGeom>
          <a:noFill/>
          <a:ln w="9525">
            <a:noFill/>
            <a:miter lim="800000"/>
            <a:headEnd/>
            <a:tailEnd/>
          </a:ln>
        </p:spPr>
        <p:txBody>
          <a:bodyPr lIns="92075" tIns="46038" rIns="92075" bIns="46038"/>
          <a:lstStyle/>
          <a:p>
            <a:pPr>
              <a:spcBef>
                <a:spcPct val="20000"/>
              </a:spcBef>
              <a:buClr>
                <a:schemeClr val="tx2"/>
              </a:buClr>
              <a:buSzPct val="75000"/>
              <a:buFont typeface="Monotype Sorts"/>
              <a:buNone/>
            </a:pPr>
            <a:r>
              <a:rPr lang="tr-TR" sz="3200" b="1">
                <a:solidFill>
                  <a:srgbClr val="FFFF00"/>
                </a:solidFill>
                <a:latin typeface="Arial Tur" charset="0"/>
              </a:rPr>
              <a:t>Amacı</a:t>
            </a:r>
            <a:endParaRPr lang="en-AU" sz="3200" b="1">
              <a:solidFill>
                <a:srgbClr val="FFFF00"/>
              </a:solidFill>
              <a:latin typeface="Arial Tur" charset="0"/>
            </a:endParaRPr>
          </a:p>
        </p:txBody>
      </p:sp>
      <p:sp>
        <p:nvSpPr>
          <p:cNvPr id="7171" name="Text Box 3"/>
          <p:cNvSpPr txBox="1">
            <a:spLocks noChangeArrowheads="1"/>
          </p:cNvSpPr>
          <p:nvPr/>
        </p:nvSpPr>
        <p:spPr bwMode="auto">
          <a:xfrm>
            <a:off x="428625" y="1273175"/>
            <a:ext cx="8375650" cy="5324475"/>
          </a:xfrm>
          <a:prstGeom prst="rect">
            <a:avLst/>
          </a:prstGeom>
          <a:noFill/>
          <a:ln w="12700">
            <a:noFill/>
            <a:miter lim="800000"/>
            <a:headEnd type="none" w="sm" len="sm"/>
            <a:tailEnd type="none" w="sm" len="sm"/>
          </a:ln>
        </p:spPr>
        <p:txBody>
          <a:bodyPr>
            <a:spAutoFit/>
          </a:bodyPr>
          <a:lstStyle/>
          <a:p>
            <a:pPr algn="just">
              <a:lnSpc>
                <a:spcPct val="130000"/>
              </a:lnSpc>
              <a:spcBef>
                <a:spcPts val="400"/>
              </a:spcBef>
              <a:buClr>
                <a:schemeClr val="tx1"/>
              </a:buClr>
              <a:buSzPct val="75000"/>
              <a:buFont typeface="Monotype Sorts"/>
              <a:buNone/>
            </a:pPr>
            <a:r>
              <a:rPr lang="tr-TR" sz="2400" b="1" dirty="0"/>
              <a:t>     Öncelikle Türk Silahlı Kuvvetleri, Jandarma Genel Komutanlığı ve Sahil Güvenlik Komutanlığında görevli  </a:t>
            </a:r>
            <a:r>
              <a:rPr lang="tr-TR" sz="2400" b="1" dirty="0">
                <a:solidFill>
                  <a:srgbClr val="FFFF00"/>
                </a:solidFill>
              </a:rPr>
              <a:t>subay, astsubay, sivil memur, uzman jandarma, uzman erbaşlar ve sözleşmeli erbaş ve erler  </a:t>
            </a:r>
            <a:r>
              <a:rPr lang="tr-TR" sz="2400" b="1" dirty="0"/>
              <a:t>ile bunlardan disiplinsizlik ve ahlaki nedenler dışında </a:t>
            </a:r>
            <a:r>
              <a:rPr lang="tr-TR" sz="2400" b="1" dirty="0">
                <a:solidFill>
                  <a:srgbClr val="FFFF00"/>
                </a:solidFill>
              </a:rPr>
              <a:t>emekli olan ve şehit düşenlerin çocukları ve kardeşleri ile şehit olan erbaş ve er çocuklarının eğitim ve öğretimini desteklemek maksadıyla,</a:t>
            </a:r>
            <a:r>
              <a:rPr lang="tr-TR" sz="2400" b="1" dirty="0"/>
              <a:t> öğrencilere barınma ihtiyacı başta olmak üzere her türlü maddi ve manevi yardımı yapmak, ayrıca üniversite dahil her türlü eğitim faaliyetinde bulunmaktır.</a:t>
            </a:r>
          </a:p>
        </p:txBody>
      </p:sp>
      <p:grpSp>
        <p:nvGrpSpPr>
          <p:cNvPr id="7172" name="Group 11"/>
          <p:cNvGrpSpPr>
            <a:grpSpLocks/>
          </p:cNvGrpSpPr>
          <p:nvPr/>
        </p:nvGrpSpPr>
        <p:grpSpPr bwMode="auto">
          <a:xfrm>
            <a:off x="1116013" y="44450"/>
            <a:ext cx="7620000" cy="817563"/>
            <a:chOff x="680" y="28"/>
            <a:chExt cx="4899" cy="499"/>
          </a:xfrm>
        </p:grpSpPr>
        <p:sp>
          <p:nvSpPr>
            <p:cNvPr id="7174" name="Rectangle 10"/>
            <p:cNvSpPr>
              <a:spLocks noChangeArrowheads="1"/>
            </p:cNvSpPr>
            <p:nvPr/>
          </p:nvSpPr>
          <p:spPr bwMode="auto">
            <a:xfrm>
              <a:off x="680" y="28"/>
              <a:ext cx="4218" cy="264"/>
            </a:xfrm>
            <a:prstGeom prst="rect">
              <a:avLst/>
            </a:prstGeom>
            <a:noFill/>
            <a:ln w="12700">
              <a:noFill/>
              <a:miter lim="800000"/>
              <a:headEnd type="none" w="sm" len="sm"/>
              <a:tailEnd type="none" w="sm" len="sm"/>
            </a:ln>
          </p:spPr>
          <p:txBody>
            <a:bodyPr>
              <a:spAutoFit/>
            </a:bodyPr>
            <a:lstStyle/>
            <a:p>
              <a:pPr defTabSz="566738">
                <a:lnSpc>
                  <a:spcPct val="80000"/>
                </a:lnSpc>
              </a:pPr>
              <a:endParaRPr lang="tr-TR" sz="2800" b="1">
                <a:solidFill>
                  <a:srgbClr val="FFFF00"/>
                </a:solidFill>
              </a:endParaRPr>
            </a:p>
          </p:txBody>
        </p:sp>
        <p:pic>
          <p:nvPicPr>
            <p:cNvPr id="7175" name="Picture 12" descr="TURK BAYRAĞI"/>
            <p:cNvPicPr>
              <a:picLocks noChangeAspect="1" noChangeArrowheads="1" noCrop="1"/>
            </p:cNvPicPr>
            <p:nvPr/>
          </p:nvPicPr>
          <p:blipFill>
            <a:blip r:embed="rId3" cstate="print"/>
            <a:srcRect/>
            <a:stretch>
              <a:fillRect/>
            </a:stretch>
          </p:blipFill>
          <p:spPr bwMode="auto">
            <a:xfrm>
              <a:off x="5106" y="165"/>
              <a:ext cx="473" cy="362"/>
            </a:xfrm>
            <a:prstGeom prst="rect">
              <a:avLst/>
            </a:prstGeom>
            <a:noFill/>
            <a:ln w="9525">
              <a:noFill/>
              <a:miter lim="800000"/>
              <a:headEnd/>
              <a:tailEnd/>
            </a:ln>
          </p:spPr>
        </p:pic>
      </p:grpSp>
      <p:pic>
        <p:nvPicPr>
          <p:cNvPr id="7173" name="Picture 7" descr="C:\Users\hp\Desktop\TSKEV logo.png"/>
          <p:cNvPicPr>
            <a:picLocks noChangeAspect="1" noChangeArrowheads="1"/>
          </p:cNvPicPr>
          <p:nvPr/>
        </p:nvPicPr>
        <p:blipFill>
          <a:blip r:embed="rId4" cstate="print"/>
          <a:srcRect/>
          <a:stretch>
            <a:fillRect/>
          </a:stretch>
        </p:blipFill>
        <p:spPr bwMode="auto">
          <a:xfrm>
            <a:off x="107950" y="131763"/>
            <a:ext cx="863600" cy="11366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00"/>
          <p:cNvGrpSpPr>
            <a:grpSpLocks/>
          </p:cNvGrpSpPr>
          <p:nvPr/>
        </p:nvGrpSpPr>
        <p:grpSpPr bwMode="auto">
          <a:xfrm>
            <a:off x="827088" y="1484313"/>
            <a:ext cx="7531100" cy="5159375"/>
            <a:chOff x="884" y="981"/>
            <a:chExt cx="4083" cy="2812"/>
          </a:xfrm>
        </p:grpSpPr>
        <p:sp>
          <p:nvSpPr>
            <p:cNvPr id="98310" name="Rectangle 6"/>
            <p:cNvSpPr>
              <a:spLocks noChangeArrowheads="1"/>
            </p:cNvSpPr>
            <p:nvPr/>
          </p:nvSpPr>
          <p:spPr bwMode="auto">
            <a:xfrm>
              <a:off x="884" y="981"/>
              <a:ext cx="4083" cy="2812"/>
            </a:xfrm>
            <a:prstGeom prst="rect">
              <a:avLst/>
            </a:prstGeom>
            <a:gradFill rotWithShape="1">
              <a:gsLst>
                <a:gs pos="0">
                  <a:schemeClr val="accent2">
                    <a:gamma/>
                    <a:tint val="0"/>
                    <a:invGamma/>
                  </a:schemeClr>
                </a:gs>
                <a:gs pos="100000">
                  <a:schemeClr val="accent2"/>
                </a:gs>
              </a:gsLst>
              <a:path path="shape">
                <a:fillToRect l="50000" t="50000" r="50000" b="50000"/>
              </a:path>
            </a:gradFill>
            <a:ln w="9525">
              <a:noFill/>
              <a:miter lim="800000"/>
              <a:headEnd/>
              <a:tailEnd/>
            </a:ln>
            <a:effectLst/>
          </p:spPr>
          <p:txBody>
            <a:bodyPr wrap="none" anchor="ctr"/>
            <a:lstStyle/>
            <a:p>
              <a:pPr>
                <a:defRPr/>
              </a:pPr>
              <a:endParaRPr lang="tr-TR" sz="1800">
                <a:solidFill>
                  <a:srgbClr val="000066"/>
                </a:solidFill>
                <a:latin typeface="Tahoma" pitchFamily="34" charset="0"/>
              </a:endParaRPr>
            </a:p>
          </p:txBody>
        </p:sp>
        <p:sp>
          <p:nvSpPr>
            <p:cNvPr id="8201" name="Text Box 9"/>
            <p:cNvSpPr txBox="1">
              <a:spLocks noChangeArrowheads="1"/>
            </p:cNvSpPr>
            <p:nvPr/>
          </p:nvSpPr>
          <p:spPr bwMode="auto">
            <a:xfrm>
              <a:off x="2223" y="1236"/>
              <a:ext cx="1284" cy="239"/>
            </a:xfrm>
            <a:prstGeom prst="rect">
              <a:avLst/>
            </a:prstGeom>
            <a:solidFill>
              <a:srgbClr val="DDDDDD"/>
            </a:solidFill>
            <a:ln w="9525">
              <a:noFill/>
              <a:miter lim="800000"/>
              <a:headEnd/>
              <a:tailEnd/>
            </a:ln>
          </p:spPr>
          <p:txBody>
            <a:bodyPr wrap="none">
              <a:spAutoFit/>
            </a:bodyPr>
            <a:lstStyle/>
            <a:p>
              <a:r>
                <a:rPr lang="tr-TR" sz="2400" b="1">
                  <a:solidFill>
                    <a:srgbClr val="FF0000"/>
                  </a:solidFill>
                </a:rPr>
                <a:t>Mütevelli Heyet</a:t>
              </a:r>
            </a:p>
          </p:txBody>
        </p:sp>
        <p:sp>
          <p:nvSpPr>
            <p:cNvPr id="8202" name="Text Box 10"/>
            <p:cNvSpPr txBox="1">
              <a:spLocks noChangeArrowheads="1"/>
            </p:cNvSpPr>
            <p:nvPr/>
          </p:nvSpPr>
          <p:spPr bwMode="auto">
            <a:xfrm>
              <a:off x="1247" y="2135"/>
              <a:ext cx="1074" cy="430"/>
            </a:xfrm>
            <a:prstGeom prst="rect">
              <a:avLst/>
            </a:prstGeom>
            <a:solidFill>
              <a:srgbClr val="DDDDDD"/>
            </a:solidFill>
            <a:ln w="9525">
              <a:noFill/>
              <a:miter lim="800000"/>
              <a:headEnd/>
              <a:tailEnd/>
            </a:ln>
          </p:spPr>
          <p:txBody>
            <a:bodyPr>
              <a:spAutoFit/>
            </a:bodyPr>
            <a:lstStyle/>
            <a:p>
              <a:r>
                <a:rPr lang="tr-TR" sz="2400" b="1">
                  <a:solidFill>
                    <a:srgbClr val="CC9900"/>
                  </a:solidFill>
                </a:rPr>
                <a:t>Yönetim </a:t>
              </a:r>
            </a:p>
            <a:p>
              <a:r>
                <a:rPr lang="tr-TR" sz="2400" b="1">
                  <a:solidFill>
                    <a:srgbClr val="CC9900"/>
                  </a:solidFill>
                </a:rPr>
                <a:t>Kurulu</a:t>
              </a:r>
            </a:p>
          </p:txBody>
        </p:sp>
        <p:sp>
          <p:nvSpPr>
            <p:cNvPr id="8203" name="Text Box 11"/>
            <p:cNvSpPr txBox="1">
              <a:spLocks noChangeArrowheads="1"/>
            </p:cNvSpPr>
            <p:nvPr/>
          </p:nvSpPr>
          <p:spPr bwMode="auto">
            <a:xfrm>
              <a:off x="3609" y="2136"/>
              <a:ext cx="1085" cy="430"/>
            </a:xfrm>
            <a:prstGeom prst="rect">
              <a:avLst/>
            </a:prstGeom>
            <a:solidFill>
              <a:srgbClr val="DDDDDD"/>
            </a:solidFill>
            <a:ln w="9525">
              <a:noFill/>
              <a:miter lim="800000"/>
              <a:headEnd/>
              <a:tailEnd/>
            </a:ln>
          </p:spPr>
          <p:txBody>
            <a:bodyPr>
              <a:spAutoFit/>
            </a:bodyPr>
            <a:lstStyle/>
            <a:p>
              <a:r>
                <a:rPr lang="tr-TR" sz="2400" b="1">
                  <a:solidFill>
                    <a:srgbClr val="006600"/>
                  </a:solidFill>
                </a:rPr>
                <a:t>Denetim</a:t>
              </a:r>
            </a:p>
            <a:p>
              <a:r>
                <a:rPr lang="tr-TR" sz="2400" b="1">
                  <a:solidFill>
                    <a:srgbClr val="006600"/>
                  </a:solidFill>
                </a:rPr>
                <a:t> Kurulu</a:t>
              </a:r>
            </a:p>
          </p:txBody>
        </p:sp>
        <p:sp>
          <p:nvSpPr>
            <p:cNvPr id="8204" name="Text Box 12"/>
            <p:cNvSpPr txBox="1">
              <a:spLocks noChangeArrowheads="1"/>
            </p:cNvSpPr>
            <p:nvPr/>
          </p:nvSpPr>
          <p:spPr bwMode="auto">
            <a:xfrm>
              <a:off x="1782" y="3310"/>
              <a:ext cx="2461" cy="291"/>
            </a:xfrm>
            <a:prstGeom prst="rect">
              <a:avLst/>
            </a:prstGeom>
            <a:solidFill>
              <a:srgbClr val="DDDDDD"/>
            </a:solidFill>
            <a:ln w="9525">
              <a:noFill/>
              <a:miter lim="800000"/>
              <a:headEnd/>
              <a:tailEnd/>
            </a:ln>
          </p:spPr>
          <p:txBody>
            <a:bodyPr wrap="none">
              <a:spAutoFit/>
            </a:bodyPr>
            <a:lstStyle/>
            <a:p>
              <a:r>
                <a:rPr lang="tr-TR" sz="2400" b="1">
                  <a:solidFill>
                    <a:schemeClr val="tx1"/>
                  </a:solidFill>
                </a:rPr>
                <a:t>TSKEV  Genel Müdürlüğü</a:t>
              </a:r>
            </a:p>
          </p:txBody>
        </p:sp>
        <p:sp>
          <p:nvSpPr>
            <p:cNvPr id="8205" name="Line 84"/>
            <p:cNvSpPr>
              <a:spLocks noChangeShapeType="1"/>
            </p:cNvSpPr>
            <p:nvPr/>
          </p:nvSpPr>
          <p:spPr bwMode="auto">
            <a:xfrm>
              <a:off x="2971" y="1525"/>
              <a:ext cx="0" cy="272"/>
            </a:xfrm>
            <a:prstGeom prst="line">
              <a:avLst/>
            </a:prstGeom>
            <a:noFill/>
            <a:ln w="53975">
              <a:noFill/>
              <a:round/>
              <a:headEnd/>
              <a:tailEnd/>
            </a:ln>
          </p:spPr>
          <p:txBody>
            <a:bodyPr/>
            <a:lstStyle/>
            <a:p>
              <a:endParaRPr lang="tr-TR"/>
            </a:p>
          </p:txBody>
        </p:sp>
        <p:sp>
          <p:nvSpPr>
            <p:cNvPr id="8206" name="Line 85"/>
            <p:cNvSpPr>
              <a:spLocks noChangeShapeType="1"/>
            </p:cNvSpPr>
            <p:nvPr/>
          </p:nvSpPr>
          <p:spPr bwMode="auto">
            <a:xfrm>
              <a:off x="1837" y="1797"/>
              <a:ext cx="2268" cy="0"/>
            </a:xfrm>
            <a:prstGeom prst="line">
              <a:avLst/>
            </a:prstGeom>
            <a:noFill/>
            <a:ln w="50800">
              <a:noFill/>
              <a:round/>
              <a:headEnd/>
              <a:tailEnd/>
            </a:ln>
          </p:spPr>
          <p:txBody>
            <a:bodyPr/>
            <a:lstStyle/>
            <a:p>
              <a:endParaRPr lang="tr-TR"/>
            </a:p>
          </p:txBody>
        </p:sp>
        <p:sp>
          <p:nvSpPr>
            <p:cNvPr id="8207" name="Line 86"/>
            <p:cNvSpPr>
              <a:spLocks noChangeShapeType="1"/>
            </p:cNvSpPr>
            <p:nvPr/>
          </p:nvSpPr>
          <p:spPr bwMode="auto">
            <a:xfrm>
              <a:off x="1837" y="1797"/>
              <a:ext cx="0" cy="318"/>
            </a:xfrm>
            <a:prstGeom prst="line">
              <a:avLst/>
            </a:prstGeom>
            <a:noFill/>
            <a:ln w="50800">
              <a:noFill/>
              <a:round/>
              <a:headEnd/>
              <a:tailEnd type="triangle" w="med" len="med"/>
            </a:ln>
          </p:spPr>
          <p:txBody>
            <a:bodyPr/>
            <a:lstStyle/>
            <a:p>
              <a:endParaRPr lang="tr-TR"/>
            </a:p>
          </p:txBody>
        </p:sp>
        <p:sp>
          <p:nvSpPr>
            <p:cNvPr id="8208" name="Line 87"/>
            <p:cNvSpPr>
              <a:spLocks noChangeShapeType="1"/>
            </p:cNvSpPr>
            <p:nvPr/>
          </p:nvSpPr>
          <p:spPr bwMode="auto">
            <a:xfrm>
              <a:off x="4105" y="1797"/>
              <a:ext cx="0" cy="318"/>
            </a:xfrm>
            <a:prstGeom prst="line">
              <a:avLst/>
            </a:prstGeom>
            <a:noFill/>
            <a:ln w="50800">
              <a:noFill/>
              <a:round/>
              <a:headEnd/>
              <a:tailEnd type="triangle" w="med" len="med"/>
            </a:ln>
          </p:spPr>
          <p:txBody>
            <a:bodyPr/>
            <a:lstStyle/>
            <a:p>
              <a:endParaRPr lang="tr-TR"/>
            </a:p>
          </p:txBody>
        </p:sp>
        <p:sp>
          <p:nvSpPr>
            <p:cNvPr id="8209" name="Line 88"/>
            <p:cNvSpPr>
              <a:spLocks noChangeShapeType="1"/>
            </p:cNvSpPr>
            <p:nvPr/>
          </p:nvSpPr>
          <p:spPr bwMode="auto">
            <a:xfrm>
              <a:off x="1836" y="2976"/>
              <a:ext cx="2314" cy="0"/>
            </a:xfrm>
            <a:prstGeom prst="line">
              <a:avLst/>
            </a:prstGeom>
            <a:noFill/>
            <a:ln w="50800">
              <a:noFill/>
              <a:round/>
              <a:headEnd/>
              <a:tailEnd/>
            </a:ln>
          </p:spPr>
          <p:txBody>
            <a:bodyPr/>
            <a:lstStyle/>
            <a:p>
              <a:endParaRPr lang="tr-TR"/>
            </a:p>
          </p:txBody>
        </p:sp>
        <p:sp>
          <p:nvSpPr>
            <p:cNvPr id="8210" name="Line 90"/>
            <p:cNvSpPr>
              <a:spLocks noChangeShapeType="1"/>
            </p:cNvSpPr>
            <p:nvPr/>
          </p:nvSpPr>
          <p:spPr bwMode="auto">
            <a:xfrm>
              <a:off x="1837" y="2659"/>
              <a:ext cx="0" cy="317"/>
            </a:xfrm>
            <a:prstGeom prst="line">
              <a:avLst/>
            </a:prstGeom>
            <a:noFill/>
            <a:ln w="50800">
              <a:noFill/>
              <a:round/>
              <a:headEnd/>
              <a:tailEnd/>
            </a:ln>
          </p:spPr>
          <p:txBody>
            <a:bodyPr/>
            <a:lstStyle/>
            <a:p>
              <a:endParaRPr lang="tr-TR"/>
            </a:p>
          </p:txBody>
        </p:sp>
        <p:sp>
          <p:nvSpPr>
            <p:cNvPr id="8211" name="Line 91"/>
            <p:cNvSpPr>
              <a:spLocks noChangeShapeType="1"/>
            </p:cNvSpPr>
            <p:nvPr/>
          </p:nvSpPr>
          <p:spPr bwMode="auto">
            <a:xfrm>
              <a:off x="4150" y="2659"/>
              <a:ext cx="0" cy="317"/>
            </a:xfrm>
            <a:prstGeom prst="line">
              <a:avLst/>
            </a:prstGeom>
            <a:noFill/>
            <a:ln w="50800">
              <a:noFill/>
              <a:round/>
              <a:headEnd/>
              <a:tailEnd/>
            </a:ln>
          </p:spPr>
          <p:txBody>
            <a:bodyPr/>
            <a:lstStyle/>
            <a:p>
              <a:endParaRPr lang="tr-TR"/>
            </a:p>
          </p:txBody>
        </p:sp>
        <p:sp>
          <p:nvSpPr>
            <p:cNvPr id="8212" name="Line 92"/>
            <p:cNvSpPr>
              <a:spLocks noChangeShapeType="1"/>
            </p:cNvSpPr>
            <p:nvPr/>
          </p:nvSpPr>
          <p:spPr bwMode="auto">
            <a:xfrm>
              <a:off x="2971" y="2976"/>
              <a:ext cx="0" cy="318"/>
            </a:xfrm>
            <a:prstGeom prst="line">
              <a:avLst/>
            </a:prstGeom>
            <a:noFill/>
            <a:ln w="50800">
              <a:noFill/>
              <a:round/>
              <a:headEnd/>
              <a:tailEnd type="triangle" w="med" len="med"/>
            </a:ln>
          </p:spPr>
          <p:txBody>
            <a:bodyPr/>
            <a:lstStyle/>
            <a:p>
              <a:endParaRPr lang="tr-TR"/>
            </a:p>
          </p:txBody>
        </p:sp>
      </p:grpSp>
      <p:grpSp>
        <p:nvGrpSpPr>
          <p:cNvPr id="8195" name="26 Grup"/>
          <p:cNvGrpSpPr>
            <a:grpSpLocks/>
          </p:cNvGrpSpPr>
          <p:nvPr/>
        </p:nvGrpSpPr>
        <p:grpSpPr bwMode="auto">
          <a:xfrm>
            <a:off x="1835150" y="44450"/>
            <a:ext cx="7129463" cy="882650"/>
            <a:chOff x="1835696" y="-26830"/>
            <a:chExt cx="7128917" cy="882476"/>
          </a:xfrm>
        </p:grpSpPr>
        <p:pic>
          <p:nvPicPr>
            <p:cNvPr id="8198" name="Picture 12" descr="TURK BAYRAĞI"/>
            <p:cNvPicPr>
              <a:picLocks noChangeAspect="1" noChangeArrowheads="1" noCrop="1"/>
            </p:cNvPicPr>
            <p:nvPr/>
          </p:nvPicPr>
          <p:blipFill>
            <a:blip r:embed="rId2" cstate="print"/>
            <a:srcRect/>
            <a:stretch>
              <a:fillRect/>
            </a:stretch>
          </p:blipFill>
          <p:spPr bwMode="auto">
            <a:xfrm>
              <a:off x="8213725" y="280971"/>
              <a:ext cx="750888" cy="574675"/>
            </a:xfrm>
            <a:prstGeom prst="rect">
              <a:avLst/>
            </a:prstGeom>
            <a:noFill/>
            <a:ln w="9525">
              <a:noFill/>
              <a:miter lim="800000"/>
              <a:headEnd/>
              <a:tailEnd/>
            </a:ln>
          </p:spPr>
        </p:pic>
        <p:sp>
          <p:nvSpPr>
            <p:cNvPr id="8199" name="25 Metin kutusu"/>
            <p:cNvSpPr txBox="1">
              <a:spLocks noChangeArrowheads="1"/>
            </p:cNvSpPr>
            <p:nvPr/>
          </p:nvSpPr>
          <p:spPr bwMode="auto">
            <a:xfrm>
              <a:off x="1835696" y="-26830"/>
              <a:ext cx="5715000" cy="579437"/>
            </a:xfrm>
            <a:prstGeom prst="rect">
              <a:avLst/>
            </a:prstGeom>
            <a:noFill/>
            <a:ln w="9525">
              <a:noFill/>
              <a:miter lim="800000"/>
              <a:headEnd/>
              <a:tailEnd/>
            </a:ln>
          </p:spPr>
          <p:txBody>
            <a:bodyPr>
              <a:spAutoFit/>
            </a:bodyPr>
            <a:lstStyle/>
            <a:p>
              <a:r>
                <a:rPr lang="tr-TR" sz="3200" b="1">
                  <a:solidFill>
                    <a:srgbClr val="FFFF00"/>
                  </a:solidFill>
                </a:rPr>
                <a:t>TSK Eğitim Vakfı Organları</a:t>
              </a:r>
              <a:endParaRPr lang="tr-TR" sz="3200">
                <a:solidFill>
                  <a:srgbClr val="FFFF00"/>
                </a:solidFill>
              </a:endParaRPr>
            </a:p>
          </p:txBody>
        </p:sp>
      </p:grpSp>
      <p:pic>
        <p:nvPicPr>
          <p:cNvPr id="8196" name="Picture 7" descr="C:\Users\hp\Desktop\TSKEV logo.png"/>
          <p:cNvPicPr>
            <a:picLocks noChangeAspect="1" noChangeArrowheads="1"/>
          </p:cNvPicPr>
          <p:nvPr/>
        </p:nvPicPr>
        <p:blipFill>
          <a:blip r:embed="rId3" cstate="print"/>
          <a:srcRect/>
          <a:stretch>
            <a:fillRect/>
          </a:stretch>
        </p:blipFill>
        <p:spPr bwMode="auto">
          <a:xfrm>
            <a:off x="234950" y="131763"/>
            <a:ext cx="808038" cy="1065212"/>
          </a:xfrm>
          <a:prstGeom prst="rect">
            <a:avLst/>
          </a:prstGeom>
          <a:noFill/>
          <a:ln w="9525">
            <a:noFill/>
            <a:miter lim="800000"/>
            <a:headEnd/>
            <a:tailEnd/>
          </a:ln>
        </p:spPr>
      </p:pic>
      <p:pic>
        <p:nvPicPr>
          <p:cNvPr id="8197" name="Picture 7" descr="C:\Users\hp\Desktop\TSKEV logo.png"/>
          <p:cNvPicPr>
            <a:picLocks noChangeAspect="1" noChangeArrowheads="1"/>
          </p:cNvPicPr>
          <p:nvPr/>
        </p:nvPicPr>
        <p:blipFill>
          <a:blip r:embed="rId4" cstate="print"/>
          <a:srcRect/>
          <a:stretch>
            <a:fillRect/>
          </a:stretch>
        </p:blipFill>
        <p:spPr bwMode="auto">
          <a:xfrm>
            <a:off x="3871913" y="3068638"/>
            <a:ext cx="1422400" cy="18732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8 Grup"/>
          <p:cNvGrpSpPr>
            <a:grpSpLocks/>
          </p:cNvGrpSpPr>
          <p:nvPr/>
        </p:nvGrpSpPr>
        <p:grpSpPr bwMode="auto">
          <a:xfrm>
            <a:off x="611188" y="104613"/>
            <a:ext cx="8245475" cy="817725"/>
            <a:chOff x="611188" y="44450"/>
            <a:chExt cx="8245475" cy="817673"/>
          </a:xfrm>
        </p:grpSpPr>
        <p:sp>
          <p:nvSpPr>
            <p:cNvPr id="9254" name="Rectangle 57"/>
            <p:cNvSpPr>
              <a:spLocks noChangeArrowheads="1"/>
            </p:cNvSpPr>
            <p:nvPr/>
          </p:nvSpPr>
          <p:spPr bwMode="auto">
            <a:xfrm>
              <a:off x="611188" y="266916"/>
              <a:ext cx="7948612" cy="509587"/>
            </a:xfrm>
            <a:prstGeom prst="rect">
              <a:avLst/>
            </a:prstGeom>
            <a:noFill/>
            <a:ln w="9525">
              <a:noFill/>
              <a:miter lim="800000"/>
              <a:headEnd/>
              <a:tailEnd/>
            </a:ln>
          </p:spPr>
          <p:txBody>
            <a:bodyPr lIns="92075" tIns="46038" rIns="92075" bIns="46038"/>
            <a:lstStyle/>
            <a:p>
              <a:pPr>
                <a:spcBef>
                  <a:spcPct val="20000"/>
                </a:spcBef>
                <a:buClr>
                  <a:schemeClr val="tx2"/>
                </a:buClr>
                <a:buSzPct val="75000"/>
                <a:buFont typeface="Monotype Sorts"/>
                <a:buNone/>
              </a:pPr>
              <a:r>
                <a:rPr lang="tr-TR" sz="3200" b="1" dirty="0">
                  <a:solidFill>
                    <a:srgbClr val="FFFF00"/>
                  </a:solidFill>
                  <a:latin typeface="Arial Tur" charset="0"/>
                </a:rPr>
                <a:t>Yurtların Öğrenci Kapasiteleri </a:t>
              </a:r>
              <a:endParaRPr lang="en-AU" sz="3200" b="1" dirty="0">
                <a:solidFill>
                  <a:srgbClr val="FFFF00"/>
                </a:solidFill>
                <a:latin typeface="Arial Tur" charset="0"/>
              </a:endParaRPr>
            </a:p>
          </p:txBody>
        </p:sp>
        <p:grpSp>
          <p:nvGrpSpPr>
            <p:cNvPr id="9255" name="Group 11"/>
            <p:cNvGrpSpPr>
              <a:grpSpLocks/>
            </p:cNvGrpSpPr>
            <p:nvPr/>
          </p:nvGrpSpPr>
          <p:grpSpPr bwMode="auto">
            <a:xfrm>
              <a:off x="1237023" y="44450"/>
              <a:ext cx="7619640" cy="817673"/>
              <a:chOff x="680" y="28"/>
              <a:chExt cx="4899" cy="499"/>
            </a:xfrm>
          </p:grpSpPr>
          <p:sp>
            <p:nvSpPr>
              <p:cNvPr id="9256" name="Rectangle 10"/>
              <p:cNvSpPr>
                <a:spLocks noChangeArrowheads="1"/>
              </p:cNvSpPr>
              <p:nvPr/>
            </p:nvSpPr>
            <p:spPr bwMode="auto">
              <a:xfrm>
                <a:off x="680" y="28"/>
                <a:ext cx="4218" cy="267"/>
              </a:xfrm>
              <a:prstGeom prst="rect">
                <a:avLst/>
              </a:prstGeom>
              <a:noFill/>
              <a:ln w="12700">
                <a:noFill/>
                <a:miter lim="800000"/>
                <a:headEnd type="none" w="sm" len="sm"/>
                <a:tailEnd type="none" w="sm" len="sm"/>
              </a:ln>
            </p:spPr>
            <p:txBody>
              <a:bodyPr>
                <a:spAutoFit/>
              </a:bodyPr>
              <a:lstStyle/>
              <a:p>
                <a:pPr defTabSz="566738">
                  <a:lnSpc>
                    <a:spcPct val="80000"/>
                  </a:lnSpc>
                </a:pPr>
                <a:endParaRPr lang="tr-TR" sz="2800" b="1">
                  <a:solidFill>
                    <a:srgbClr val="FFFF00"/>
                  </a:solidFill>
                </a:endParaRPr>
              </a:p>
            </p:txBody>
          </p:sp>
          <p:pic>
            <p:nvPicPr>
              <p:cNvPr id="9257" name="Picture 12" descr="TURK BAYRAĞI"/>
              <p:cNvPicPr>
                <a:picLocks noChangeAspect="1" noChangeArrowheads="1" noCrop="1"/>
              </p:cNvPicPr>
              <p:nvPr/>
            </p:nvPicPr>
            <p:blipFill>
              <a:blip r:embed="rId3" cstate="print"/>
              <a:srcRect/>
              <a:stretch>
                <a:fillRect/>
              </a:stretch>
            </p:blipFill>
            <p:spPr bwMode="auto">
              <a:xfrm>
                <a:off x="5106" y="165"/>
                <a:ext cx="473" cy="362"/>
              </a:xfrm>
              <a:prstGeom prst="rect">
                <a:avLst/>
              </a:prstGeom>
              <a:noFill/>
              <a:ln w="9525">
                <a:noFill/>
                <a:miter lim="800000"/>
                <a:headEnd/>
                <a:tailEnd/>
              </a:ln>
            </p:spPr>
          </p:pic>
        </p:grpSp>
      </p:grpSp>
      <p:pic>
        <p:nvPicPr>
          <p:cNvPr id="9219" name="Picture 7" descr="C:\Users\hp\Desktop\TSKEV logo.png"/>
          <p:cNvPicPr>
            <a:picLocks noChangeAspect="1" noChangeArrowheads="1"/>
          </p:cNvPicPr>
          <p:nvPr/>
        </p:nvPicPr>
        <p:blipFill>
          <a:blip r:embed="rId4" cstate="print"/>
          <a:srcRect/>
          <a:stretch>
            <a:fillRect/>
          </a:stretch>
        </p:blipFill>
        <p:spPr bwMode="auto">
          <a:xfrm>
            <a:off x="250825" y="131763"/>
            <a:ext cx="865188" cy="1136650"/>
          </a:xfrm>
          <a:prstGeom prst="rect">
            <a:avLst/>
          </a:prstGeom>
          <a:noFill/>
          <a:ln w="9525">
            <a:noFill/>
            <a:miter lim="800000"/>
            <a:headEnd/>
            <a:tailEnd/>
          </a:ln>
        </p:spPr>
      </p:pic>
      <p:graphicFrame>
        <p:nvGraphicFramePr>
          <p:cNvPr id="9" name="Group 48"/>
          <p:cNvGraphicFramePr>
            <a:graphicFrameLocks noGrp="1"/>
          </p:cNvGraphicFramePr>
          <p:nvPr>
            <p:extLst>
              <p:ext uri="{D42A27DB-BD31-4B8C-83A1-F6EECF244321}">
                <p14:modId xmlns:p14="http://schemas.microsoft.com/office/powerpoint/2010/main" val="1585155114"/>
              </p:ext>
            </p:extLst>
          </p:nvPr>
        </p:nvGraphicFramePr>
        <p:xfrm>
          <a:off x="370681" y="1628798"/>
          <a:ext cx="8429625" cy="4517384"/>
        </p:xfrm>
        <a:graphic>
          <a:graphicData uri="http://schemas.openxmlformats.org/drawingml/2006/table">
            <a:tbl>
              <a:tblPr/>
              <a:tblGrid>
                <a:gridCol w="5078338"/>
                <a:gridCol w="993850"/>
                <a:gridCol w="1143000"/>
                <a:gridCol w="1214437"/>
              </a:tblGrid>
              <a:tr h="693094">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400" b="1" i="0" u="none" strike="noStrike" cap="none" normalizeH="0" baseline="0" dirty="0" smtClean="0">
                          <a:ln>
                            <a:noFill/>
                          </a:ln>
                          <a:solidFill>
                            <a:schemeClr val="bg1"/>
                          </a:solidFill>
                          <a:effectLst/>
                          <a:latin typeface="Arial" charset="0"/>
                        </a:rPr>
                        <a:t>Yurt Adı</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bg1"/>
                          </a:solidFill>
                          <a:effectLst/>
                          <a:latin typeface="Arial" charset="0"/>
                        </a:rPr>
                        <a:t>Öğrenci Kapasiteleri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r>
              <a:tr h="770523">
                <a:tc vMerge="1">
                  <a:txBody>
                    <a:bodyPr/>
                    <a:lstStyle/>
                    <a:p>
                      <a:endParaRPr lang="tr-TR"/>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400" b="1" i="0" u="none" strike="noStrike" cap="none" normalizeH="0" baseline="0" smtClean="0">
                          <a:ln>
                            <a:noFill/>
                          </a:ln>
                          <a:solidFill>
                            <a:schemeClr val="bg1"/>
                          </a:solidFill>
                          <a:effectLst/>
                          <a:latin typeface="Arial" charset="0"/>
                        </a:rPr>
                        <a:t>Kız</a:t>
                      </a:r>
                    </a:p>
                  </a:txBody>
                  <a:tcPr marL="54000" marR="54000"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400" b="1" i="0" u="none" strike="noStrike" cap="none" normalizeH="0" baseline="0" dirty="0" smtClean="0">
                          <a:ln>
                            <a:noFill/>
                          </a:ln>
                          <a:solidFill>
                            <a:schemeClr val="bg1"/>
                          </a:solidFill>
                          <a:effectLst/>
                          <a:latin typeface="Arial" charset="0"/>
                        </a:rPr>
                        <a:t>Erkek</a:t>
                      </a:r>
                    </a:p>
                  </a:txBody>
                  <a:tcPr marL="54000" marR="54000"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400" b="1" i="0" u="none" strike="noStrike" cap="none" normalizeH="0" baseline="0" dirty="0" smtClean="0">
                          <a:ln>
                            <a:noFill/>
                          </a:ln>
                          <a:solidFill>
                            <a:schemeClr val="bg1"/>
                          </a:solidFill>
                          <a:effectLst/>
                          <a:latin typeface="Arial" charset="0"/>
                        </a:rPr>
                        <a:t>Toplam</a:t>
                      </a:r>
                    </a:p>
                  </a:txBody>
                  <a:tcPr marL="54000" marR="54000"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9309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300" b="1" i="0" u="none" strike="noStrike" cap="none" normalizeH="0" baseline="0" dirty="0" smtClean="0">
                          <a:ln>
                            <a:noFill/>
                          </a:ln>
                          <a:solidFill>
                            <a:schemeClr val="bg1"/>
                          </a:solidFill>
                          <a:effectLst/>
                          <a:latin typeface="Arial" charset="0"/>
                        </a:rPr>
                        <a:t>Ankara Öğrenci Yurtları</a:t>
                      </a:r>
                    </a:p>
                  </a:txBody>
                  <a:tcPr marL="54000" marR="54000"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400" b="1" i="0" u="none" strike="noStrike" cap="none" normalizeH="0" baseline="0" dirty="0" smtClean="0">
                          <a:ln>
                            <a:noFill/>
                          </a:ln>
                          <a:solidFill>
                            <a:schemeClr val="bg1"/>
                          </a:solidFill>
                          <a:effectLst/>
                          <a:latin typeface="Arial" charset="0"/>
                        </a:rPr>
                        <a:t>287</a:t>
                      </a:r>
                    </a:p>
                  </a:txBody>
                  <a:tcPr marL="54000" marR="54000"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400" b="1" i="0" u="none" strike="noStrike" cap="none" normalizeH="0" baseline="0" dirty="0" smtClean="0">
                          <a:ln>
                            <a:noFill/>
                          </a:ln>
                          <a:solidFill>
                            <a:schemeClr val="bg1"/>
                          </a:solidFill>
                          <a:effectLst/>
                          <a:latin typeface="Arial" charset="0"/>
                        </a:rPr>
                        <a:t>154</a:t>
                      </a:r>
                    </a:p>
                  </a:txBody>
                  <a:tcPr marL="54000" marR="54000"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400" b="1" i="0" u="none" strike="noStrike" cap="none" normalizeH="0" baseline="0" dirty="0" smtClean="0">
                          <a:ln>
                            <a:noFill/>
                          </a:ln>
                          <a:solidFill>
                            <a:schemeClr val="bg1"/>
                          </a:solidFill>
                          <a:effectLst/>
                          <a:latin typeface="Arial" charset="0"/>
                        </a:rPr>
                        <a:t>441</a:t>
                      </a:r>
                    </a:p>
                  </a:txBody>
                  <a:tcPr marL="54000" marR="54000"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7448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300" b="1" i="0" u="none" strike="noStrike" cap="none" normalizeH="0" baseline="0" dirty="0" smtClean="0">
                          <a:ln>
                            <a:noFill/>
                          </a:ln>
                          <a:solidFill>
                            <a:schemeClr val="bg1"/>
                          </a:solidFill>
                          <a:effectLst/>
                          <a:latin typeface="Arial" charset="0"/>
                        </a:rPr>
                        <a:t>Haydarpaşa İstanbul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300" b="1" i="0" u="none" strike="noStrike" cap="none" normalizeH="0" baseline="0" dirty="0" smtClean="0">
                          <a:ln>
                            <a:noFill/>
                          </a:ln>
                          <a:solidFill>
                            <a:schemeClr val="bg1"/>
                          </a:solidFill>
                          <a:effectLst/>
                          <a:latin typeface="Arial" charset="0"/>
                        </a:rPr>
                        <a:t>Öğrenci Yurtları</a:t>
                      </a:r>
                    </a:p>
                  </a:txBody>
                  <a:tcPr marL="54000" marR="54000"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400" b="1" i="0" u="none" strike="noStrike" cap="none" normalizeH="0" baseline="0" dirty="0" smtClean="0">
                          <a:ln>
                            <a:noFill/>
                          </a:ln>
                          <a:solidFill>
                            <a:schemeClr val="bg1"/>
                          </a:solidFill>
                          <a:effectLst/>
                          <a:latin typeface="Arial" charset="0"/>
                        </a:rPr>
                        <a:t>312</a:t>
                      </a:r>
                    </a:p>
                  </a:txBody>
                  <a:tcPr marL="54000" marR="54000"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400" b="1" i="0" u="none" strike="noStrike" cap="none" normalizeH="0" baseline="0" dirty="0" smtClean="0">
                          <a:ln>
                            <a:noFill/>
                          </a:ln>
                          <a:solidFill>
                            <a:schemeClr val="bg1"/>
                          </a:solidFill>
                          <a:effectLst/>
                          <a:latin typeface="Arial" charset="0"/>
                        </a:rPr>
                        <a:t>252</a:t>
                      </a:r>
                    </a:p>
                  </a:txBody>
                  <a:tcPr marL="54000" marR="54000"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400" b="1" i="0" u="none" strike="noStrike" cap="none" normalizeH="0" baseline="0" dirty="0" smtClean="0">
                          <a:ln>
                            <a:noFill/>
                          </a:ln>
                          <a:solidFill>
                            <a:schemeClr val="bg1"/>
                          </a:solidFill>
                          <a:effectLst/>
                          <a:latin typeface="Arial" charset="0"/>
                        </a:rPr>
                        <a:t>564</a:t>
                      </a:r>
                    </a:p>
                  </a:txBody>
                  <a:tcPr marL="54000" marR="54000"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9309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300" b="1" i="0" u="none" strike="noStrike" cap="none" normalizeH="0" baseline="0" dirty="0" smtClean="0">
                          <a:ln>
                            <a:noFill/>
                          </a:ln>
                          <a:solidFill>
                            <a:schemeClr val="bg1"/>
                          </a:solidFill>
                          <a:effectLst/>
                          <a:latin typeface="Arial" charset="0"/>
                        </a:rPr>
                        <a:t>Eskişehir Öğrenci Yurtları</a:t>
                      </a:r>
                    </a:p>
                  </a:txBody>
                  <a:tcPr marL="54000" marR="54000"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400" b="1" i="0" u="none" strike="noStrike" cap="none" normalizeH="0" baseline="0" dirty="0" smtClean="0">
                          <a:ln>
                            <a:noFill/>
                          </a:ln>
                          <a:solidFill>
                            <a:schemeClr val="bg1"/>
                          </a:solidFill>
                          <a:effectLst/>
                          <a:latin typeface="Arial" charset="0"/>
                        </a:rPr>
                        <a:t>190</a:t>
                      </a:r>
                    </a:p>
                  </a:txBody>
                  <a:tcPr marL="54000" marR="54000"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400" b="1" i="0" u="none" strike="noStrike" cap="none" normalizeH="0" baseline="0" dirty="0" smtClean="0">
                          <a:ln>
                            <a:noFill/>
                          </a:ln>
                          <a:solidFill>
                            <a:schemeClr val="bg1"/>
                          </a:solidFill>
                          <a:effectLst/>
                          <a:latin typeface="Arial" charset="0"/>
                        </a:rPr>
                        <a:t>199</a:t>
                      </a:r>
                    </a:p>
                  </a:txBody>
                  <a:tcPr marL="54000" marR="54000"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400" b="1" i="0" u="none" strike="noStrike" cap="none" normalizeH="0" baseline="0" dirty="0" smtClean="0">
                          <a:ln>
                            <a:noFill/>
                          </a:ln>
                          <a:solidFill>
                            <a:schemeClr val="bg1"/>
                          </a:solidFill>
                          <a:effectLst/>
                          <a:latin typeface="Arial" charset="0"/>
                        </a:rPr>
                        <a:t>389</a:t>
                      </a:r>
                    </a:p>
                  </a:txBody>
                  <a:tcPr marL="54000" marR="54000"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9309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400" b="1" i="0" u="none" strike="noStrike" cap="none" normalizeH="0" baseline="0" dirty="0" smtClean="0">
                          <a:ln>
                            <a:noFill/>
                          </a:ln>
                          <a:solidFill>
                            <a:schemeClr val="bg1"/>
                          </a:solidFill>
                          <a:effectLst/>
                          <a:latin typeface="Arial" charset="0"/>
                        </a:rPr>
                        <a:t>Toplam</a:t>
                      </a:r>
                    </a:p>
                  </a:txBody>
                  <a:tcPr marL="54000" marR="54000"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400" b="1" i="0" u="none" strike="noStrike" cap="none" normalizeH="0" baseline="0" dirty="0" smtClean="0">
                          <a:ln>
                            <a:noFill/>
                          </a:ln>
                          <a:solidFill>
                            <a:schemeClr val="bg1"/>
                          </a:solidFill>
                          <a:effectLst/>
                          <a:latin typeface="Arial" charset="0"/>
                        </a:rPr>
                        <a:t>789</a:t>
                      </a:r>
                    </a:p>
                  </a:txBody>
                  <a:tcPr marL="54000" marR="54000"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400" b="1" i="0" u="none" strike="noStrike" cap="none" normalizeH="0" baseline="0" dirty="0" smtClean="0">
                          <a:ln>
                            <a:noFill/>
                          </a:ln>
                          <a:solidFill>
                            <a:schemeClr val="bg1"/>
                          </a:solidFill>
                          <a:effectLst/>
                          <a:latin typeface="Arial" charset="0"/>
                        </a:rPr>
                        <a:t>605</a:t>
                      </a:r>
                    </a:p>
                  </a:txBody>
                  <a:tcPr marL="54000" marR="54000"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400" b="1" i="0" u="none" strike="noStrike" cap="none" normalizeH="0" baseline="0" dirty="0" smtClean="0">
                          <a:ln>
                            <a:noFill/>
                          </a:ln>
                          <a:solidFill>
                            <a:schemeClr val="bg1"/>
                          </a:solidFill>
                          <a:effectLst/>
                          <a:latin typeface="Arial" charset="0"/>
                        </a:rPr>
                        <a:t>1.394</a:t>
                      </a:r>
                    </a:p>
                  </a:txBody>
                  <a:tcPr marL="54000" marR="54000"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bl>
          </a:graphicData>
        </a:graphic>
      </p:graphicFrame>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29 Grup"/>
          <p:cNvGrpSpPr>
            <a:grpSpLocks/>
          </p:cNvGrpSpPr>
          <p:nvPr/>
        </p:nvGrpSpPr>
        <p:grpSpPr bwMode="auto">
          <a:xfrm>
            <a:off x="250825" y="1196752"/>
            <a:ext cx="8712200" cy="5536837"/>
            <a:chOff x="323850" y="1005039"/>
            <a:chExt cx="8712200" cy="6218431"/>
          </a:xfrm>
        </p:grpSpPr>
        <p:sp>
          <p:nvSpPr>
            <p:cNvPr id="17415" name="Text Box 4"/>
            <p:cNvSpPr txBox="1">
              <a:spLocks noChangeArrowheads="1"/>
            </p:cNvSpPr>
            <p:nvPr/>
          </p:nvSpPr>
          <p:spPr bwMode="auto">
            <a:xfrm>
              <a:off x="323850" y="1005039"/>
              <a:ext cx="8353425" cy="6218431"/>
            </a:xfrm>
            <a:prstGeom prst="rect">
              <a:avLst/>
            </a:prstGeom>
            <a:noFill/>
            <a:ln w="12700">
              <a:noFill/>
              <a:miter lim="800000"/>
              <a:headEnd type="none" w="sm" len="sm"/>
              <a:tailEnd type="none" w="sm" len="sm"/>
            </a:ln>
          </p:spPr>
          <p:txBody>
            <a:bodyPr>
              <a:spAutoFit/>
            </a:bodyPr>
            <a:lstStyle/>
            <a:p>
              <a:pPr indent="627063" algn="just">
                <a:lnSpc>
                  <a:spcPct val="200000"/>
                </a:lnSpc>
                <a:buFont typeface="Wingdings" pitchFamily="2" charset="2"/>
                <a:buChar char="ü"/>
                <a:defRPr/>
              </a:pPr>
              <a:r>
                <a:rPr lang="tr-TR" sz="2000" b="1" dirty="0">
                  <a:latin typeface="Arial" charset="0"/>
                </a:rPr>
                <a:t>Şehit çocukları (ücretsiz),</a:t>
              </a:r>
            </a:p>
            <a:p>
              <a:pPr indent="627063" algn="just">
                <a:lnSpc>
                  <a:spcPct val="200000"/>
                </a:lnSpc>
                <a:buFont typeface="Wingdings" pitchFamily="2" charset="2"/>
                <a:buChar char="ü"/>
                <a:defRPr/>
              </a:pPr>
              <a:r>
                <a:rPr lang="tr-TR" sz="2000" b="1" dirty="0">
                  <a:latin typeface="Arial" charset="0"/>
                </a:rPr>
                <a:t>Görevdeki </a:t>
              </a:r>
              <a:r>
                <a:rPr lang="tr-TR" sz="2000" b="1" dirty="0" smtClean="0">
                  <a:latin typeface="Arial" charset="0"/>
                </a:rPr>
                <a:t>ve Emekli </a:t>
              </a:r>
              <a:r>
                <a:rPr lang="tr-TR" sz="2000" b="1" dirty="0">
                  <a:latin typeface="Arial" charset="0"/>
                </a:rPr>
                <a:t>TSK mensubu çocukları,</a:t>
              </a:r>
            </a:p>
            <a:p>
              <a:pPr indent="627063" algn="just">
                <a:lnSpc>
                  <a:spcPct val="200000"/>
                </a:lnSpc>
                <a:buFont typeface="Wingdings" pitchFamily="2" charset="2"/>
                <a:buChar char="ü"/>
                <a:defRPr/>
              </a:pPr>
              <a:r>
                <a:rPr lang="tr-TR" sz="2000" b="1" dirty="0">
                  <a:latin typeface="Arial" charset="0"/>
                </a:rPr>
                <a:t>Şehit kardeşleri,</a:t>
              </a:r>
            </a:p>
            <a:p>
              <a:pPr indent="627063" algn="just">
                <a:lnSpc>
                  <a:spcPct val="200000"/>
                </a:lnSpc>
                <a:buFont typeface="Wingdings" pitchFamily="2" charset="2"/>
                <a:buChar char="ü"/>
                <a:defRPr/>
              </a:pPr>
              <a:r>
                <a:rPr lang="tr-TR" sz="2000" b="1" dirty="0">
                  <a:latin typeface="Arial" charset="0"/>
                </a:rPr>
                <a:t>Görevdeki </a:t>
              </a:r>
              <a:r>
                <a:rPr lang="tr-TR" sz="2000" b="1" dirty="0" smtClean="0">
                  <a:latin typeface="Arial" charset="0"/>
                </a:rPr>
                <a:t>ve Emekli </a:t>
              </a:r>
              <a:r>
                <a:rPr lang="tr-TR" sz="2000" b="1" dirty="0">
                  <a:latin typeface="Arial" charset="0"/>
                </a:rPr>
                <a:t>TSK mensubu kardeşleri,</a:t>
              </a:r>
            </a:p>
            <a:p>
              <a:pPr indent="85725" algn="just">
                <a:lnSpc>
                  <a:spcPct val="200000"/>
                </a:lnSpc>
                <a:defRPr/>
              </a:pPr>
              <a:r>
                <a:rPr lang="tr-TR" sz="2000" b="1" dirty="0">
                  <a:solidFill>
                    <a:schemeClr val="accent6">
                      <a:lumMod val="75000"/>
                    </a:schemeClr>
                  </a:solidFill>
                  <a:latin typeface="Arial" charset="0"/>
                </a:rPr>
                <a:t>Boş yer olması halinde her yıl yeniden değerlendirilmek kaydı ile;</a:t>
              </a:r>
            </a:p>
            <a:p>
              <a:pPr marL="265113" indent="627063" algn="just">
                <a:lnSpc>
                  <a:spcPct val="200000"/>
                </a:lnSpc>
                <a:buFont typeface="Wingdings" pitchFamily="2" charset="2"/>
                <a:buChar char="Ø"/>
                <a:defRPr/>
              </a:pPr>
              <a:r>
                <a:rPr lang="tr-TR" sz="2000" b="1" dirty="0">
                  <a:latin typeface="Arial" charset="0"/>
                </a:rPr>
                <a:t>Görevli ve Emekli işçi çocukları ve kardeşleri,</a:t>
              </a:r>
            </a:p>
            <a:p>
              <a:pPr marL="265113" indent="627063" algn="just">
                <a:lnSpc>
                  <a:spcPct val="200000"/>
                </a:lnSpc>
                <a:buFont typeface="Wingdings" pitchFamily="2" charset="2"/>
                <a:buChar char="Ø"/>
                <a:defRPr/>
              </a:pPr>
              <a:r>
                <a:rPr lang="tr-TR" sz="2000" b="1" dirty="0">
                  <a:latin typeface="Arial" charset="0"/>
                </a:rPr>
                <a:t>TSK mensubu akraba çocukları ,</a:t>
              </a:r>
            </a:p>
            <a:p>
              <a:pPr marL="265113" indent="627063" algn="just">
                <a:lnSpc>
                  <a:spcPct val="200000"/>
                </a:lnSpc>
                <a:buFont typeface="Wingdings" pitchFamily="2" charset="2"/>
                <a:buChar char="Ø"/>
                <a:defRPr/>
              </a:pPr>
              <a:r>
                <a:rPr lang="tr-TR" sz="2000" b="1" dirty="0">
                  <a:latin typeface="Arial" charset="0"/>
                </a:rPr>
                <a:t>Yüksek lisans eğitimi yapan askeri personel çocukları,</a:t>
              </a:r>
            </a:p>
            <a:p>
              <a:pPr marL="265113" indent="627063" algn="just">
                <a:lnSpc>
                  <a:spcPct val="200000"/>
                </a:lnSpc>
                <a:buFont typeface="Wingdings" pitchFamily="2" charset="2"/>
                <a:buChar char="Ø"/>
                <a:defRPr/>
              </a:pPr>
              <a:r>
                <a:rPr lang="tr-TR" sz="2000" b="1" dirty="0">
                  <a:latin typeface="Arial" charset="0"/>
                </a:rPr>
                <a:t>Diğer öğrenciler yararlanmaktadır.</a:t>
              </a:r>
            </a:p>
          </p:txBody>
        </p:sp>
        <p:sp>
          <p:nvSpPr>
            <p:cNvPr id="10248" name="Text Box 4"/>
            <p:cNvSpPr txBox="1">
              <a:spLocks noChangeArrowheads="1"/>
            </p:cNvSpPr>
            <p:nvPr/>
          </p:nvSpPr>
          <p:spPr bwMode="auto">
            <a:xfrm>
              <a:off x="539750" y="6561034"/>
              <a:ext cx="8496300" cy="427748"/>
            </a:xfrm>
            <a:prstGeom prst="rect">
              <a:avLst/>
            </a:prstGeom>
            <a:noFill/>
            <a:ln w="12700">
              <a:noFill/>
              <a:miter lim="800000"/>
              <a:headEnd type="none" w="sm" len="sm"/>
              <a:tailEnd type="none" w="sm" len="sm"/>
            </a:ln>
          </p:spPr>
          <p:txBody>
            <a:bodyPr>
              <a:spAutoFit/>
            </a:bodyPr>
            <a:lstStyle/>
            <a:p>
              <a:pPr indent="463550" algn="just">
                <a:lnSpc>
                  <a:spcPct val="120000"/>
                </a:lnSpc>
                <a:buClr>
                  <a:srgbClr val="FFFF00"/>
                </a:buClr>
                <a:buFont typeface="Wingdings" pitchFamily="2" charset="2"/>
                <a:buNone/>
              </a:pPr>
              <a:endParaRPr lang="tr-TR" sz="2000" b="1">
                <a:solidFill>
                  <a:schemeClr val="tx1"/>
                </a:solidFill>
              </a:endParaRPr>
            </a:p>
          </p:txBody>
        </p:sp>
      </p:grpSp>
      <p:grpSp>
        <p:nvGrpSpPr>
          <p:cNvPr id="10243" name="23 Grup"/>
          <p:cNvGrpSpPr>
            <a:grpSpLocks/>
          </p:cNvGrpSpPr>
          <p:nvPr/>
        </p:nvGrpSpPr>
        <p:grpSpPr bwMode="auto">
          <a:xfrm>
            <a:off x="773113" y="188206"/>
            <a:ext cx="8318500" cy="648506"/>
            <a:chOff x="772138" y="188335"/>
            <a:chExt cx="8320118" cy="648521"/>
          </a:xfrm>
        </p:grpSpPr>
        <p:pic>
          <p:nvPicPr>
            <p:cNvPr id="10245" name="Picture 12" descr="TURK BAYRAĞI"/>
            <p:cNvPicPr>
              <a:picLocks noChangeAspect="1" noChangeArrowheads="1" noCrop="1"/>
            </p:cNvPicPr>
            <p:nvPr/>
          </p:nvPicPr>
          <p:blipFill>
            <a:blip r:embed="rId2" cstate="print"/>
            <a:srcRect/>
            <a:stretch>
              <a:fillRect/>
            </a:stretch>
          </p:blipFill>
          <p:spPr bwMode="auto">
            <a:xfrm>
              <a:off x="8341368" y="188335"/>
              <a:ext cx="750888" cy="611909"/>
            </a:xfrm>
            <a:prstGeom prst="rect">
              <a:avLst/>
            </a:prstGeom>
            <a:noFill/>
            <a:ln w="9525">
              <a:noFill/>
              <a:miter lim="800000"/>
              <a:headEnd/>
              <a:tailEnd/>
            </a:ln>
          </p:spPr>
        </p:pic>
        <p:sp>
          <p:nvSpPr>
            <p:cNvPr id="10246" name="22 Metin kutusu"/>
            <p:cNvSpPr txBox="1">
              <a:spLocks noChangeArrowheads="1"/>
            </p:cNvSpPr>
            <p:nvPr/>
          </p:nvSpPr>
          <p:spPr bwMode="auto">
            <a:xfrm>
              <a:off x="772138" y="267469"/>
              <a:ext cx="7715304" cy="569387"/>
            </a:xfrm>
            <a:prstGeom prst="rect">
              <a:avLst/>
            </a:prstGeom>
            <a:noFill/>
            <a:ln w="9525">
              <a:noFill/>
              <a:miter lim="800000"/>
              <a:headEnd/>
              <a:tailEnd/>
            </a:ln>
          </p:spPr>
          <p:txBody>
            <a:bodyPr>
              <a:spAutoFit/>
            </a:bodyPr>
            <a:lstStyle/>
            <a:p>
              <a:pPr defTabSz="566738"/>
              <a:r>
                <a:rPr lang="tr-TR" sz="3100" b="1" dirty="0">
                  <a:solidFill>
                    <a:srgbClr val="FFFF00"/>
                  </a:solidFill>
                </a:rPr>
                <a:t>Yurtlardan Yararlanma ve Öncelik Sırası</a:t>
              </a:r>
            </a:p>
          </p:txBody>
        </p:sp>
      </p:grpSp>
      <p:pic>
        <p:nvPicPr>
          <p:cNvPr id="10244" name="Picture 7" descr="C:\Users\hp\Desktop\TSKEV logo.png"/>
          <p:cNvPicPr>
            <a:picLocks noChangeAspect="1" noChangeArrowheads="1"/>
          </p:cNvPicPr>
          <p:nvPr/>
        </p:nvPicPr>
        <p:blipFill>
          <a:blip r:embed="rId3" cstate="print"/>
          <a:srcRect/>
          <a:stretch>
            <a:fillRect/>
          </a:stretch>
        </p:blipFill>
        <p:spPr bwMode="auto">
          <a:xfrm>
            <a:off x="34925" y="131763"/>
            <a:ext cx="865188" cy="1136650"/>
          </a:xfrm>
          <a:prstGeom prst="rect">
            <a:avLst/>
          </a:prstGeom>
          <a:noFill/>
          <a:ln w="9525">
            <a:noFill/>
            <a:miter lim="800000"/>
            <a:headEnd/>
            <a:tailEnd/>
          </a:ln>
        </p:spPr>
      </p:pic>
    </p:spTree>
  </p:cSld>
  <p:clrMapOvr>
    <a:masterClrMapping/>
  </p:clrMapOvr>
  <p:transition spd="med">
    <p:push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8 Grup"/>
          <p:cNvGrpSpPr>
            <a:grpSpLocks/>
          </p:cNvGrpSpPr>
          <p:nvPr/>
        </p:nvGrpSpPr>
        <p:grpSpPr bwMode="auto">
          <a:xfrm>
            <a:off x="611188" y="-26988"/>
            <a:ext cx="8245475" cy="817563"/>
            <a:chOff x="611188" y="44450"/>
            <a:chExt cx="8245475" cy="817673"/>
          </a:xfrm>
        </p:grpSpPr>
        <p:sp>
          <p:nvSpPr>
            <p:cNvPr id="11360" name="Rectangle 57"/>
            <p:cNvSpPr>
              <a:spLocks noChangeArrowheads="1"/>
            </p:cNvSpPr>
            <p:nvPr/>
          </p:nvSpPr>
          <p:spPr bwMode="auto">
            <a:xfrm>
              <a:off x="611188" y="326662"/>
              <a:ext cx="7948612" cy="509587"/>
            </a:xfrm>
            <a:prstGeom prst="rect">
              <a:avLst/>
            </a:prstGeom>
            <a:noFill/>
            <a:ln w="9525">
              <a:noFill/>
              <a:miter lim="800000"/>
              <a:headEnd/>
              <a:tailEnd/>
            </a:ln>
          </p:spPr>
          <p:txBody>
            <a:bodyPr lIns="92075" tIns="46038" rIns="92075" bIns="46038"/>
            <a:lstStyle/>
            <a:p>
              <a:pPr>
                <a:lnSpc>
                  <a:spcPct val="70000"/>
                </a:lnSpc>
                <a:spcBef>
                  <a:spcPct val="20000"/>
                </a:spcBef>
                <a:buClr>
                  <a:schemeClr val="tx2"/>
                </a:buClr>
                <a:buSzPct val="75000"/>
                <a:buFont typeface="Monotype Sorts"/>
                <a:buNone/>
              </a:pPr>
              <a:r>
                <a:rPr lang="tr-TR" sz="3200" b="1" dirty="0" smtClean="0">
                  <a:solidFill>
                    <a:srgbClr val="FFFF00"/>
                  </a:solidFill>
                </a:rPr>
                <a:t>2022 </a:t>
              </a:r>
              <a:r>
                <a:rPr lang="tr-TR" sz="3200" b="1" dirty="0">
                  <a:solidFill>
                    <a:srgbClr val="FFFF00"/>
                  </a:solidFill>
                </a:rPr>
                <a:t>- </a:t>
              </a:r>
              <a:r>
                <a:rPr lang="tr-TR" sz="3200" b="1" dirty="0" smtClean="0">
                  <a:solidFill>
                    <a:srgbClr val="FFFF00"/>
                  </a:solidFill>
                </a:rPr>
                <a:t>2023</a:t>
              </a:r>
              <a:r>
                <a:rPr lang="tr-TR" sz="3200" b="1" dirty="0" smtClean="0">
                  <a:solidFill>
                    <a:srgbClr val="FFFF00"/>
                  </a:solidFill>
                  <a:latin typeface="Arial Tur" charset="0"/>
                </a:rPr>
                <a:t> </a:t>
              </a:r>
              <a:r>
                <a:rPr lang="tr-TR" sz="3200" b="1" dirty="0">
                  <a:solidFill>
                    <a:srgbClr val="FFFF00"/>
                  </a:solidFill>
                  <a:latin typeface="Arial Tur" charset="0"/>
                </a:rPr>
                <a:t>Öğretim Dönemi </a:t>
              </a:r>
            </a:p>
            <a:p>
              <a:pPr>
                <a:lnSpc>
                  <a:spcPct val="70000"/>
                </a:lnSpc>
                <a:spcBef>
                  <a:spcPct val="20000"/>
                </a:spcBef>
                <a:buClr>
                  <a:schemeClr val="tx2"/>
                </a:buClr>
                <a:buSzPct val="75000"/>
                <a:buFont typeface="Monotype Sorts"/>
                <a:buNone/>
              </a:pPr>
              <a:r>
                <a:rPr lang="tr-TR" sz="3200" b="1" dirty="0">
                  <a:solidFill>
                    <a:srgbClr val="FFFF00"/>
                  </a:solidFill>
                  <a:latin typeface="Arial Tur" charset="0"/>
                </a:rPr>
                <a:t>Yurtların Öğrenci Statüleri </a:t>
              </a:r>
              <a:endParaRPr lang="en-AU" sz="3200" b="1" dirty="0">
                <a:solidFill>
                  <a:srgbClr val="FFFF00"/>
                </a:solidFill>
                <a:latin typeface="Arial Tur" charset="0"/>
              </a:endParaRPr>
            </a:p>
          </p:txBody>
        </p:sp>
        <p:grpSp>
          <p:nvGrpSpPr>
            <p:cNvPr id="11361" name="Group 11"/>
            <p:cNvGrpSpPr>
              <a:grpSpLocks/>
            </p:cNvGrpSpPr>
            <p:nvPr/>
          </p:nvGrpSpPr>
          <p:grpSpPr bwMode="auto">
            <a:xfrm>
              <a:off x="1237023" y="44450"/>
              <a:ext cx="7619640" cy="817673"/>
              <a:chOff x="680" y="28"/>
              <a:chExt cx="4899" cy="499"/>
            </a:xfrm>
          </p:grpSpPr>
          <p:sp>
            <p:nvSpPr>
              <p:cNvPr id="11362" name="Rectangle 10"/>
              <p:cNvSpPr>
                <a:spLocks noChangeArrowheads="1"/>
              </p:cNvSpPr>
              <p:nvPr/>
            </p:nvSpPr>
            <p:spPr bwMode="auto">
              <a:xfrm>
                <a:off x="680" y="28"/>
                <a:ext cx="4218" cy="267"/>
              </a:xfrm>
              <a:prstGeom prst="rect">
                <a:avLst/>
              </a:prstGeom>
              <a:noFill/>
              <a:ln w="12700">
                <a:noFill/>
                <a:miter lim="800000"/>
                <a:headEnd type="none" w="sm" len="sm"/>
                <a:tailEnd type="none" w="sm" len="sm"/>
              </a:ln>
            </p:spPr>
            <p:txBody>
              <a:bodyPr>
                <a:spAutoFit/>
              </a:bodyPr>
              <a:lstStyle/>
              <a:p>
                <a:pPr defTabSz="566738">
                  <a:lnSpc>
                    <a:spcPct val="80000"/>
                  </a:lnSpc>
                </a:pPr>
                <a:endParaRPr lang="tr-TR" sz="2800" b="1">
                  <a:solidFill>
                    <a:srgbClr val="FFFF00"/>
                  </a:solidFill>
                </a:endParaRPr>
              </a:p>
            </p:txBody>
          </p:sp>
          <p:pic>
            <p:nvPicPr>
              <p:cNvPr id="11363" name="Picture 12" descr="TURK BAYRAĞI"/>
              <p:cNvPicPr>
                <a:picLocks noChangeAspect="1" noChangeArrowheads="1" noCrop="1"/>
              </p:cNvPicPr>
              <p:nvPr/>
            </p:nvPicPr>
            <p:blipFill>
              <a:blip r:embed="rId2" cstate="print"/>
              <a:srcRect/>
              <a:stretch>
                <a:fillRect/>
              </a:stretch>
            </p:blipFill>
            <p:spPr bwMode="auto">
              <a:xfrm>
                <a:off x="5106" y="165"/>
                <a:ext cx="473" cy="362"/>
              </a:xfrm>
              <a:prstGeom prst="rect">
                <a:avLst/>
              </a:prstGeom>
              <a:noFill/>
              <a:ln w="9525">
                <a:noFill/>
                <a:miter lim="800000"/>
                <a:headEnd/>
                <a:tailEnd/>
              </a:ln>
            </p:spPr>
          </p:pic>
        </p:grpSp>
      </p:grpSp>
      <p:pic>
        <p:nvPicPr>
          <p:cNvPr id="11267" name="Picture 7" descr="C:\Users\hp\Desktop\TSKEV logo.png"/>
          <p:cNvPicPr>
            <a:picLocks noChangeAspect="1" noChangeArrowheads="1"/>
          </p:cNvPicPr>
          <p:nvPr/>
        </p:nvPicPr>
        <p:blipFill>
          <a:blip r:embed="rId3" cstate="print"/>
          <a:srcRect/>
          <a:stretch>
            <a:fillRect/>
          </a:stretch>
        </p:blipFill>
        <p:spPr bwMode="auto">
          <a:xfrm>
            <a:off x="107950" y="60325"/>
            <a:ext cx="863600" cy="1136650"/>
          </a:xfrm>
          <a:prstGeom prst="rect">
            <a:avLst/>
          </a:prstGeom>
          <a:noFill/>
          <a:ln w="9525">
            <a:noFill/>
            <a:miter lim="800000"/>
            <a:headEnd/>
            <a:tailEnd/>
          </a:ln>
        </p:spPr>
      </p:pic>
      <p:pic>
        <p:nvPicPr>
          <p:cNvPr id="266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999" t="20374" r="1867" b="5643"/>
          <a:stretch/>
        </p:blipFill>
        <p:spPr bwMode="auto">
          <a:xfrm>
            <a:off x="107950" y="1268760"/>
            <a:ext cx="8946785"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Varsayılan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arsayılan Tasarım">
      <a:majorFont>
        <a:latin typeface="Arial"/>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noFill/>
          <a:prstDash val="solid"/>
          <a:miter lim="800000"/>
          <a:headEnd/>
          <a:tailEn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just" defTabSz="914400" rtl="0" eaLnBrk="0" fontAlgn="base" latinLnBrk="0" hangingPunct="0">
          <a:lnSpc>
            <a:spcPct val="100000"/>
          </a:lnSpc>
          <a:spcBef>
            <a:spcPct val="0"/>
          </a:spcBef>
          <a:spcAft>
            <a:spcPct val="0"/>
          </a:spcAft>
          <a:buClrTx/>
          <a:buSzTx/>
          <a:buFontTx/>
          <a:buNone/>
          <a:tabLst>
            <a:tab pos="449263" algn="r"/>
          </a:tabLst>
          <a:defRPr kumimoji="0" sz="1800" b="1"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07763" dir="2700000" algn="ctr" rotWithShape="0">
            <a:schemeClr val="bg2"/>
          </a:outerShdw>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tr-TR" sz="1200" b="0" i="0" u="none" strike="noStrike" cap="none" normalizeH="0" baseline="0" smtClean="0">
            <a:ln>
              <a:noFill/>
            </a:ln>
            <a:solidFill>
              <a:schemeClr val="bg1"/>
            </a:solidFill>
            <a:effectLst/>
            <a:latin typeface="Arial" charset="0"/>
          </a:defRPr>
        </a:defPPr>
      </a:lstStyle>
    </a:lnDef>
  </a:objectDefaults>
  <a:extraClrSchemeLst>
    <a:extraClrScheme>
      <a:clrScheme name="Varsayılan Tasarım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arsayılan Tasarı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arsayılan Tasarı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14254</TotalTime>
  <Words>1653</Words>
  <Application>Microsoft Office PowerPoint</Application>
  <PresentationFormat>Ekran Gösterisi (4:3)</PresentationFormat>
  <Paragraphs>383</Paragraphs>
  <Slides>38</Slides>
  <Notes>6</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Varsayılan Tasarım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ÖĞRENCİ YURDU</dc:title>
  <dc:creator>AYNUR BAL</dc:creator>
  <cp:lastModifiedBy>CASPER</cp:lastModifiedBy>
  <cp:revision>1101</cp:revision>
  <cp:lastPrinted>2021-12-15T09:50:10Z</cp:lastPrinted>
  <dcterms:created xsi:type="dcterms:W3CDTF">2003-03-10T15:11:25Z</dcterms:created>
  <dcterms:modified xsi:type="dcterms:W3CDTF">2023-01-03T05:44:58Z</dcterms:modified>
</cp:coreProperties>
</file>